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74"/>
  </p:notesMasterIdLst>
  <p:sldIdLst>
    <p:sldId id="256" r:id="rId2"/>
    <p:sldId id="301" r:id="rId3"/>
    <p:sldId id="303" r:id="rId4"/>
    <p:sldId id="259" r:id="rId5"/>
    <p:sldId id="300" r:id="rId6"/>
    <p:sldId id="306" r:id="rId7"/>
    <p:sldId id="305" r:id="rId8"/>
    <p:sldId id="304" r:id="rId9"/>
    <p:sldId id="310" r:id="rId10"/>
    <p:sldId id="281" r:id="rId11"/>
    <p:sldId id="309" r:id="rId12"/>
    <p:sldId id="307" r:id="rId13"/>
    <p:sldId id="308" r:id="rId14"/>
    <p:sldId id="311" r:id="rId15"/>
    <p:sldId id="323" r:id="rId16"/>
    <p:sldId id="314" r:id="rId17"/>
    <p:sldId id="316" r:id="rId18"/>
    <p:sldId id="313" r:id="rId19"/>
    <p:sldId id="315" r:id="rId20"/>
    <p:sldId id="317" r:id="rId21"/>
    <p:sldId id="318" r:id="rId22"/>
    <p:sldId id="319" r:id="rId23"/>
    <p:sldId id="320" r:id="rId24"/>
    <p:sldId id="321" r:id="rId25"/>
    <p:sldId id="324" r:id="rId26"/>
    <p:sldId id="326" r:id="rId27"/>
    <p:sldId id="327" r:id="rId28"/>
    <p:sldId id="328" r:id="rId29"/>
    <p:sldId id="329" r:id="rId30"/>
    <p:sldId id="330" r:id="rId31"/>
    <p:sldId id="335" r:id="rId32"/>
    <p:sldId id="379" r:id="rId33"/>
    <p:sldId id="377" r:id="rId34"/>
    <p:sldId id="336" r:id="rId35"/>
    <p:sldId id="342" r:id="rId36"/>
    <p:sldId id="341" r:id="rId37"/>
    <p:sldId id="332" r:id="rId38"/>
    <p:sldId id="343" r:id="rId39"/>
    <p:sldId id="344" r:id="rId40"/>
    <p:sldId id="346" r:id="rId41"/>
    <p:sldId id="350" r:id="rId42"/>
    <p:sldId id="351" r:id="rId43"/>
    <p:sldId id="352" r:id="rId44"/>
    <p:sldId id="380" r:id="rId45"/>
    <p:sldId id="381" r:id="rId46"/>
    <p:sldId id="374" r:id="rId47"/>
    <p:sldId id="353" r:id="rId48"/>
    <p:sldId id="376" r:id="rId49"/>
    <p:sldId id="333" r:id="rId50"/>
    <p:sldId id="348" r:id="rId51"/>
    <p:sldId id="349" r:id="rId52"/>
    <p:sldId id="345" r:id="rId53"/>
    <p:sldId id="378" r:id="rId54"/>
    <p:sldId id="338" r:id="rId55"/>
    <p:sldId id="366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363" r:id="rId65"/>
    <p:sldId id="362" r:id="rId66"/>
    <p:sldId id="365" r:id="rId67"/>
    <p:sldId id="367" r:id="rId68"/>
    <p:sldId id="369" r:id="rId69"/>
    <p:sldId id="370" r:id="rId70"/>
    <p:sldId id="371" r:id="rId71"/>
    <p:sldId id="372" r:id="rId72"/>
    <p:sldId id="331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660"/>
  </p:normalViewPr>
  <p:slideViewPr>
    <p:cSldViewPr>
      <p:cViewPr varScale="1">
        <p:scale>
          <a:sx n="72" d="100"/>
          <a:sy n="72" d="100"/>
        </p:scale>
        <p:origin x="821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04601-CCFE-4490-8E09-B31BBAC67883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B9FC2-B888-48FC-B9DF-3AB6B2E4A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5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전통적인 프로그래밍에서는 사람이 룰</a:t>
            </a:r>
            <a:r>
              <a:rPr lang="en-US" altLang="ko-KR" dirty="0" smtClean="0"/>
              <a:t>/</a:t>
            </a:r>
            <a:r>
              <a:rPr lang="ko-KR" altLang="en-US" dirty="0" smtClean="0"/>
              <a:t>알고리즘을 주고 데이터를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결과를 주도록 되어 있다</a:t>
            </a:r>
            <a:r>
              <a:rPr lang="en-US" altLang="ko-KR" dirty="0" smtClean="0"/>
              <a:t>. Machine learning</a:t>
            </a:r>
            <a:r>
              <a:rPr lang="ko-KR" altLang="en-US" dirty="0" smtClean="0"/>
              <a:t>에서는 데이터와 우리가 얻고 싶은 결과를 입력하여 컴퓨터가 최선의 방법을 스스로 찾도록 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FC2-B888-48FC-B9DF-3AB6B2E4A8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71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전통적인 프로그래밍에서는 사람이 룰</a:t>
            </a:r>
            <a:r>
              <a:rPr lang="en-US" altLang="ko-KR" dirty="0" smtClean="0"/>
              <a:t>/</a:t>
            </a:r>
            <a:r>
              <a:rPr lang="ko-KR" altLang="en-US" dirty="0" smtClean="0"/>
              <a:t>알고리즘을 주고 데이터를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결과를 주도록 되어 있다</a:t>
            </a:r>
            <a:r>
              <a:rPr lang="en-US" altLang="ko-KR" dirty="0" smtClean="0"/>
              <a:t>. Machine learning</a:t>
            </a:r>
            <a:r>
              <a:rPr lang="ko-KR" altLang="en-US" dirty="0" smtClean="0"/>
              <a:t>에서는 데이터와 우리가 얻고 싶은 결과를 입력하여 컴퓨터가 최선의 방법을 스스로 찾도록 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FC2-B888-48FC-B9DF-3AB6B2E4A8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535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ctp.org/plan.php/nps202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arshkr21august/supervised-learning-575500106a2a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awtomated.com/supervised-vs-unsupervised-learning-which-is-bett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@shrutijadon10104776/survey-on-activation-functions-for-deep-learning-9689331ba092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uder.io/optimizing-gradient-descent/" TargetMode="External"/><Relationship Id="rId2" Type="http://schemas.openxmlformats.org/officeDocument/2006/relationships/hyperlink" Target="https://physics.bu.edu/~pankajm/MLnotebook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hyperlink" Target="https://www.freecodecamp.org/news/demystifying-gradient-descent-and-backpropagation-via-logistic-regression-based-image-classification-9b5526c2ed46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.jpeg"/><Relationship Id="rId7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4.png"/><Relationship Id="rId7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reyatom/what-is-underfitting-and-overfitting-in-machine-learning-and-how-to-deal-with-it-6803a989c76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-learning-for-physicists.org/" TargetMode="External"/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physrep.2019.03.001" TargetMode="External"/><Relationship Id="rId4" Type="http://schemas.openxmlformats.org/officeDocument/2006/relationships/hyperlink" Target="https://developers.google.com/machine-learning/crash-cours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phacentaury-github/NPSS2020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ayesian-inference-problem-mcmc-and-variational-inference-25a8aa9bce29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krasserm.github.io/2019/03/14/bayesian-neural-networks/" TargetMode="Externa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an_structure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variational-autoencoders-vaes-f70510919f73" TargetMode="Externa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variational-autoencoders-vaes-f70510919f73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phacentaury-github/NPSS2020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earch.googleblog.com/2014/09/building-deeper-understanding-of-images.html" TargetMode="Externa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71600"/>
            <a:ext cx="8305800" cy="1927225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for nuclear physics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Young-Ho Song</a:t>
            </a:r>
          </a:p>
          <a:p>
            <a:r>
              <a:rPr lang="en-US" dirty="0" smtClean="0"/>
              <a:t>(RISP, Institute for Basic Science)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0413" y="6019800"/>
            <a:ext cx="4288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NPS2020, </a:t>
            </a:r>
            <a:r>
              <a:rPr lang="en-US" b="1" dirty="0" smtClean="0">
                <a:solidFill>
                  <a:srgbClr val="00B0F0"/>
                </a:solidFill>
              </a:rPr>
              <a:t>2020.06.22</a:t>
            </a:r>
          </a:p>
          <a:p>
            <a:r>
              <a:rPr lang="en-US" altLang="ko-KR" dirty="0">
                <a:hlinkClick r:id="rId2"/>
              </a:rPr>
              <a:t>https://www.apctp.org/plan.php/nps2020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2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</a:t>
            </a:r>
            <a:r>
              <a:rPr lang="en-US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 learning </a:t>
            </a:r>
          </a:p>
          <a:p>
            <a:pPr lvl="1"/>
            <a:r>
              <a:rPr lang="en-US" dirty="0" smtClean="0"/>
              <a:t>Learn from examples( data = features +labels)  </a:t>
            </a:r>
          </a:p>
          <a:p>
            <a:pPr lvl="2"/>
            <a:r>
              <a:rPr lang="en-US" dirty="0" smtClean="0"/>
              <a:t>Labels : things we want to predict , answers, y</a:t>
            </a:r>
          </a:p>
          <a:p>
            <a:pPr marL="822960" lvl="3" indent="0">
              <a:buNone/>
            </a:pPr>
            <a:r>
              <a:rPr lang="en-US" dirty="0" smtClean="0"/>
              <a:t>           - Cats and  Dogs, mass of nucleus … </a:t>
            </a:r>
          </a:p>
          <a:p>
            <a:pPr lvl="2"/>
            <a:r>
              <a:rPr lang="en-US" dirty="0" smtClean="0"/>
              <a:t>Features: input variables, x </a:t>
            </a:r>
          </a:p>
          <a:p>
            <a:pPr marL="54864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- images, (A, Z) … </a:t>
            </a:r>
          </a:p>
          <a:p>
            <a:pPr lvl="2"/>
            <a:r>
              <a:rPr lang="en-US" dirty="0" smtClean="0"/>
              <a:t>Examples : labeled examples = set of (features x, labels y) </a:t>
            </a:r>
          </a:p>
          <a:p>
            <a:pPr marL="54864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unlabeled examples =  (features, ?)  </a:t>
            </a:r>
          </a:p>
          <a:p>
            <a:pPr lvl="1"/>
            <a:r>
              <a:rPr lang="en-US" dirty="0" smtClean="0"/>
              <a:t>Models : relationship between features and labels,  y = f(x)</a:t>
            </a:r>
          </a:p>
          <a:p>
            <a:pPr lvl="2"/>
            <a:r>
              <a:rPr lang="en-US" dirty="0" smtClean="0"/>
              <a:t>Training/Learning : change models gradually to make the model make a better relation between feature and label</a:t>
            </a:r>
          </a:p>
          <a:p>
            <a:pPr lvl="2"/>
            <a:r>
              <a:rPr lang="en-US" dirty="0" smtClean="0"/>
              <a:t>Inference : apply the trained model to unlabeled examples.  Prediction.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2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Classification: Prediction of discrete values     </a:t>
            </a:r>
          </a:p>
          <a:p>
            <a:pPr lvl="1"/>
            <a:r>
              <a:rPr lang="en-US" dirty="0" smtClean="0"/>
              <a:t>Regression : Prediction of continuous values</a:t>
            </a:r>
          </a:p>
        </p:txBody>
      </p:sp>
      <p:pic>
        <p:nvPicPr>
          <p:cNvPr id="4098" name="Picture 2" descr="https://miro.medium.com/max/1164/1*ZSrEyTGmzO9EjKwx50gO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73865"/>
            <a:ext cx="4876800" cy="360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88730" y="6506308"/>
            <a:ext cx="2587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3"/>
              </a:rPr>
              <a:t>Image from medium.com blog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802923" y="3443654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Parametric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y</a:t>
            </a:r>
            <a:r>
              <a:rPr lang="en-US" altLang="ko-KR" dirty="0" smtClean="0"/>
              <a:t> = f(x; 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Linear Regression, Neural Networks…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Non-parametric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Parameters are determined by the data y=f(</a:t>
            </a:r>
            <a:r>
              <a:rPr lang="en-US" altLang="ko-KR" dirty="0" err="1" smtClean="0"/>
              <a:t>x;p</a:t>
            </a:r>
            <a:r>
              <a:rPr lang="en-US" altLang="ko-KR" dirty="0" smtClean="0"/>
              <a:t>(data))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Lagrange </a:t>
            </a:r>
            <a:r>
              <a:rPr lang="en-US" altLang="ko-KR" dirty="0" err="1" smtClean="0"/>
              <a:t>interpolation,SVM</a:t>
            </a:r>
            <a:r>
              <a:rPr lang="en-US" altLang="ko-KR" dirty="0" smtClean="0"/>
              <a:t>, Gaussian Process 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Finding patterns and structure from unlabeled data     </a:t>
            </a:r>
          </a:p>
          <a:p>
            <a:pPr lvl="1"/>
            <a:r>
              <a:rPr lang="en-US" dirty="0" smtClean="0"/>
              <a:t>Clustering: classify data according to their features </a:t>
            </a:r>
          </a:p>
          <a:p>
            <a:pPr lvl="2"/>
            <a:r>
              <a:rPr lang="en-US" dirty="0" smtClean="0"/>
              <a:t>Images classified without telling cats and dogs</a:t>
            </a:r>
          </a:p>
          <a:p>
            <a:pPr lvl="1"/>
            <a:r>
              <a:rPr lang="en-US" dirty="0" smtClean="0"/>
              <a:t>Dimensionality Reduction: reduce number of input variables in a dataset </a:t>
            </a:r>
          </a:p>
          <a:p>
            <a:pPr lvl="2"/>
            <a:r>
              <a:rPr lang="en-US" dirty="0" smtClean="0"/>
              <a:t>What is important in the inputs ? </a:t>
            </a:r>
          </a:p>
          <a:p>
            <a:pPr lvl="1"/>
            <a:r>
              <a:rPr lang="en-US" dirty="0" smtClean="0"/>
              <a:t>Generative Modeling : generate new data </a:t>
            </a:r>
          </a:p>
          <a:p>
            <a:pPr lvl="2"/>
            <a:r>
              <a:rPr lang="en-US" dirty="0" smtClean="0"/>
              <a:t>Create a new image of cats and dogs.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6553200"/>
            <a:ext cx="23791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Image from </a:t>
            </a:r>
            <a:r>
              <a:rPr lang="en-US" altLang="ko-KR" sz="1100" dirty="0" smtClean="0">
                <a:hlinkClick r:id="rId2"/>
              </a:rPr>
              <a:t>https://lawtomated.com</a:t>
            </a:r>
            <a:endParaRPr lang="ko-KR" altLang="en-US" sz="1100" dirty="0"/>
          </a:p>
        </p:txBody>
      </p:sp>
      <p:pic>
        <p:nvPicPr>
          <p:cNvPr id="5124" name="Picture 4" descr="https://lawtomated.com/wp-content/uploads/2019/04/supVsUnsu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89174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of four photorealistic faces created by a generative adversarial&#10;network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28" y="5228158"/>
            <a:ext cx="3736840" cy="92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800" y="6537811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360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Reinforcement learning </a:t>
            </a:r>
          </a:p>
          <a:p>
            <a:pPr lvl="1"/>
            <a:r>
              <a:rPr lang="en-US" dirty="0" smtClean="0"/>
              <a:t>Interact with environment and act to maximize reward</a:t>
            </a:r>
          </a:p>
          <a:p>
            <a:pPr lvl="1"/>
            <a:r>
              <a:rPr lang="en-US" dirty="0" smtClean="0"/>
              <a:t>Try to find a best strategy automatically </a:t>
            </a:r>
          </a:p>
          <a:p>
            <a:pPr lvl="1"/>
            <a:endParaRPr lang="en-US" dirty="0"/>
          </a:p>
          <a:p>
            <a:r>
              <a:rPr lang="en-US" dirty="0" smtClean="0"/>
              <a:t>This Lecture focuses on Supervised Learning( ANN )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6146" name="Picture 2" descr="https://upload.wikimedia.org/wikipedia/commons/thumb/1/1b/Reinforcement_learning_diagram.svg/250px-Reinforcement_learning_diagra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0"/>
            <a:ext cx="251900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6414700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Wikipedia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9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Perceptron/Neuron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04800" y="1567386"/>
            <a:ext cx="8229600" cy="323321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Perceptron : weights, </a:t>
            </a:r>
            <a:r>
              <a:rPr lang="en-US" altLang="ko-KR" dirty="0" smtClean="0"/>
              <a:t>bias</a:t>
            </a:r>
          </a:p>
          <a:p>
            <a:r>
              <a:rPr lang="en-US" altLang="ko-KR" dirty="0" smtClean="0"/>
              <a:t>- weights (w) and bias (b) are adjusted/trained. </a:t>
            </a:r>
          </a:p>
          <a:p>
            <a:r>
              <a:rPr lang="en-US" altLang="ko-KR" dirty="0" smtClean="0"/>
              <a:t>- can be used to compute logical functions </a:t>
            </a:r>
          </a:p>
          <a:p>
            <a:r>
              <a:rPr lang="en-US" altLang="ko-KR" dirty="0" smtClean="0"/>
              <a:t>- Example: elementary logical functions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(1) w1=-2, w2=-2, b=3 </a:t>
            </a:r>
            <a:r>
              <a:rPr lang="en-US" altLang="ko-KR" dirty="0" smtClean="0">
                <a:sym typeface="Wingdings" panose="05000000000000000000" pitchFamily="2" charset="2"/>
              </a:rPr>
              <a:t> NAND function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(2) w1=2, w2=2, b=-1   OR   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(3) problem: construct AND function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(4) problem: Can one make XOR function 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 not possible with one perceptron. Why?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 possible with two perceptron. How?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9" y="5143441"/>
            <a:ext cx="2848373" cy="1486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50" y="5981758"/>
            <a:ext cx="2848373" cy="6477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726" y="5546003"/>
            <a:ext cx="1381318" cy="3524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667" y="5243467"/>
            <a:ext cx="2005293" cy="13860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064248"/>
            <a:ext cx="1466753" cy="9577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2183826"/>
            <a:ext cx="2099890" cy="16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Perceptron/Neuron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04800" y="1567386"/>
            <a:ext cx="8229600" cy="3233214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Neuron: sigmoid (or other non-linear) activation function </a:t>
            </a:r>
            <a:endParaRPr lang="ko-KR" altLang="en-US" dirty="0"/>
          </a:p>
        </p:txBody>
      </p:sp>
      <p:pic>
        <p:nvPicPr>
          <p:cNvPr id="1026" name="Picture 2" descr="https://cdn-media-1.freecodecamp.org/images/1*NqQz69UgV083Id6Ex7pcv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0"/>
            <a:ext cx="2895600" cy="71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68147"/>
            <a:ext cx="2895600" cy="155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00600" y="2057400"/>
            <a:ext cx="4191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Common activation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Identity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Step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ReLU</a:t>
            </a:r>
            <a:r>
              <a:rPr lang="en-US" altLang="ko-KR" dirty="0" smtClean="0"/>
              <a:t>(rectified linear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ELU(</a:t>
            </a:r>
            <a:r>
              <a:rPr lang="en-US" altLang="ko-KR" dirty="0" err="1" smtClean="0"/>
              <a:t>Exponentioal</a:t>
            </a:r>
            <a:r>
              <a:rPr lang="en-US" altLang="ko-KR" dirty="0" smtClean="0"/>
              <a:t> linear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Tanh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Softmax</a:t>
            </a:r>
            <a:r>
              <a:rPr lang="en-US" altLang="ko-KR" dirty="0" smtClean="0"/>
              <a:t> : classification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More details will be given later</a:t>
            </a:r>
            <a:endParaRPr lang="ko-KR" altLang="en-US" dirty="0"/>
          </a:p>
        </p:txBody>
      </p:sp>
      <p:pic>
        <p:nvPicPr>
          <p:cNvPr id="1028" name="Picture 4" descr="https://miro.medium.com/max/1200/1*ZafDv3VUm60Eh10OeJu1v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34447"/>
            <a:ext cx="3750081" cy="188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5715000"/>
            <a:ext cx="2448267" cy="55252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0437" y="6553200"/>
            <a:ext cx="30919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6"/>
              </a:rPr>
              <a:t>Graph from </a:t>
            </a:r>
            <a:r>
              <a:rPr lang="en-US" altLang="ko-KR" sz="1200" dirty="0" err="1" smtClean="0">
                <a:hlinkClick r:id="rId6"/>
              </a:rPr>
              <a:t>bolg</a:t>
            </a:r>
            <a:r>
              <a:rPr lang="en-US" altLang="ko-KR" sz="1200" dirty="0" smtClean="0">
                <a:hlinkClick r:id="rId6"/>
              </a:rPr>
              <a:t> in medium.com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329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NN as a Universal </a:t>
            </a:r>
            <a:r>
              <a:rPr lang="en-US" altLang="ko-KR" dirty="0" err="1" smtClean="0"/>
              <a:t>Approximator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Universal approximation theorem: </a:t>
            </a:r>
          </a:p>
          <a:p>
            <a:pPr lvl="1"/>
            <a:r>
              <a:rPr lang="en-US" altLang="ko-KR" dirty="0" smtClean="0"/>
              <a:t>Roughly speaking, with enough number of </a:t>
            </a:r>
            <a:r>
              <a:rPr lang="en-US" altLang="ko-KR" dirty="0" err="1" smtClean="0"/>
              <a:t>perceptrons</a:t>
            </a:r>
            <a:r>
              <a:rPr lang="en-US" altLang="ko-KR" dirty="0" smtClean="0"/>
              <a:t> in a hidden layer, one can approximate any continuous function f(x).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Can be proved mathematically.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George </a:t>
            </a:r>
            <a:r>
              <a:rPr lang="en-US" altLang="ko-KR" sz="1200" dirty="0" err="1" smtClean="0"/>
              <a:t>Cybenko</a:t>
            </a:r>
            <a:r>
              <a:rPr lang="en-US" altLang="ko-KR" sz="1200" dirty="0" smtClean="0"/>
              <a:t> 1989 for sigmoid) 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Can be extended to multi-dimensional function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Can be extended to any non-linear activation function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Meaning: One can use NN as a universal </a:t>
            </a:r>
            <a:r>
              <a:rPr lang="en-US" altLang="ko-KR" dirty="0" err="1" smtClean="0">
                <a:sym typeface="Wingdings" panose="05000000000000000000" pitchFamily="2" charset="2"/>
              </a:rPr>
              <a:t>approximator</a:t>
            </a:r>
            <a:r>
              <a:rPr lang="en-US" altLang="ko-KR" dirty="0" smtClean="0">
                <a:sym typeface="Wingdings" panose="05000000000000000000" pitchFamily="2" charset="2"/>
              </a:rPr>
              <a:t> of complicate non-linear function.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How one can actually make it for a specific problem?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515" y="5086315"/>
            <a:ext cx="2606277" cy="16392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207697"/>
            <a:ext cx="2362200" cy="16265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15200" y="6462052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83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NN as a Universal </a:t>
            </a:r>
            <a:r>
              <a:rPr lang="en-US" altLang="ko-KR" dirty="0" err="1"/>
              <a:t>Approximator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http://neuralnetworksanddeeplearning.com/chap4.html</a:t>
            </a:r>
            <a:endParaRPr lang="en-US" altLang="ko-KR" dirty="0" smtClean="0"/>
          </a:p>
          <a:p>
            <a:r>
              <a:rPr lang="en-US" altLang="ko-KR" dirty="0" smtClean="0"/>
              <a:t>Problem: 2-D case,  f(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Can you make a tower like 2-D function with neurons?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067063"/>
            <a:ext cx="2629267" cy="23434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971800"/>
            <a:ext cx="2724530" cy="2534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0" y="6019800"/>
            <a:ext cx="725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Finding correct parameters(weight/bias) manually is too cumbersome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Need a better way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607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train NN (supervised learning)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5" y="1795234"/>
            <a:ext cx="7811590" cy="32675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14400" y="5562600"/>
            <a:ext cx="7096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Loss/Cost/Risk : measure whether the algorithm is doing a good job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en-US" altLang="ko-KR" dirty="0" smtClean="0">
                <a:sym typeface="Wingdings" panose="05000000000000000000" pitchFamily="2" charset="2"/>
              </a:rPr>
              <a:t> Mean squared error, cross-entropy 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Learning/Training: update parameters of model to reduce Loss.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 Optimizer ( Gradient descent ,SGD, …</a:t>
            </a:r>
            <a:r>
              <a:rPr lang="en-US" altLang="ko-KR" dirty="0" smtClean="0"/>
              <a:t>  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43800" y="5333999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047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Optimizer : update parameters to reduce Loss.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38400"/>
            <a:ext cx="3700575" cy="2362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2329113"/>
            <a:ext cx="4301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Gradient descent : Change parameters  </a:t>
            </a:r>
          </a:p>
          <a:p>
            <a:r>
              <a:rPr lang="en-US" altLang="ko-KR" dirty="0" smtClean="0"/>
              <a:t>To the direction of </a:t>
            </a:r>
          </a:p>
          <a:p>
            <a:r>
              <a:rPr lang="en-US" altLang="ko-KR" dirty="0" smtClean="0"/>
              <a:t>negative gradient of Loss function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666877"/>
            <a:ext cx="1219370" cy="3334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5277300"/>
            <a:ext cx="1705213" cy="371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488" y="5187162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Learning rate: </a:t>
            </a:r>
          </a:p>
          <a:p>
            <a:r>
              <a:rPr lang="en-US" altLang="ko-KR" dirty="0" smtClean="0"/>
              <a:t>How much we change parameters</a:t>
            </a:r>
          </a:p>
          <a:p>
            <a:r>
              <a:rPr lang="en-US" altLang="ko-KR" dirty="0" smtClean="0"/>
              <a:t>In each step.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95600" y="6452594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242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Disclaimer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Note that I am not an expert on Machine Learning, but a nuclear physicist who is interested in Machine Learning.</a:t>
            </a:r>
          </a:p>
          <a:p>
            <a:r>
              <a:rPr lang="en-US" altLang="ko-KR" dirty="0"/>
              <a:t>This lecture is just an introduction of basic concepts of Machine Learning </a:t>
            </a:r>
            <a:r>
              <a:rPr lang="en-US" altLang="ko-KR" dirty="0" smtClean="0"/>
              <a:t>, especially</a:t>
            </a:r>
            <a:r>
              <a:rPr lang="en-US" altLang="ko-KR" dirty="0"/>
              <a:t>, a supervised machine learning called neural network. </a:t>
            </a:r>
          </a:p>
          <a:p>
            <a:r>
              <a:rPr lang="en-US" altLang="ko-KR" dirty="0"/>
              <a:t>My lecture does not cover wide range of artificial intelligence/ machine learning.  </a:t>
            </a:r>
          </a:p>
          <a:p>
            <a:r>
              <a:rPr lang="en-US" altLang="ko-KR" dirty="0"/>
              <a:t>There are (too) many good resources about Machine Learning in internet. </a:t>
            </a:r>
          </a:p>
          <a:p>
            <a:r>
              <a:rPr lang="en-US" altLang="ko-KR" dirty="0"/>
              <a:t>My lecture is mostly based on those materials which was helpful for my understanding of Machine Learning. 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25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0570"/>
            <a:ext cx="3048000" cy="173653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881973"/>
            <a:ext cx="3156135" cy="13575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56" y="3581400"/>
            <a:ext cx="3339487" cy="16863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6479931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Images from Ref.4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886200" y="3340610"/>
            <a:ext cx="5029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Epoch: using entire data to update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 In GD, one step=one epoch  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/>
          </a:p>
          <a:p>
            <a:r>
              <a:rPr lang="en-US" altLang="ko-KR" dirty="0"/>
              <a:t>Limitations of GD (Ref 5.) </a:t>
            </a:r>
          </a:p>
          <a:p>
            <a:pPr lvl="1"/>
            <a:r>
              <a:rPr lang="en-US" altLang="ko-KR" dirty="0"/>
              <a:t>GD finds local minima of the cost function</a:t>
            </a:r>
          </a:p>
          <a:p>
            <a:pPr lvl="1"/>
            <a:r>
              <a:rPr lang="en-US" altLang="ko-KR" dirty="0"/>
              <a:t>GD is Computationally expensive for large datasets</a:t>
            </a:r>
          </a:p>
          <a:p>
            <a:pPr lvl="1"/>
            <a:r>
              <a:rPr lang="en-US" altLang="ko-KR" dirty="0"/>
              <a:t>GD treats all directions in parameter space uniformly</a:t>
            </a:r>
          </a:p>
          <a:p>
            <a:pPr lvl="1"/>
            <a:r>
              <a:rPr lang="en-US" altLang="ko-KR" dirty="0"/>
              <a:t>GD is sensitive to initial conditions</a:t>
            </a:r>
          </a:p>
          <a:p>
            <a:pPr lvl="1"/>
            <a:r>
              <a:rPr lang="en-US" altLang="ko-KR" dirty="0"/>
              <a:t>GD can take a lot of time to escape from saddle </a:t>
            </a:r>
            <a:r>
              <a:rPr lang="en-US" altLang="ko-KR" dirty="0" smtClean="0"/>
              <a:t>points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2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Stochastic Gradient Descent(SGD) :</a:t>
            </a:r>
          </a:p>
          <a:p>
            <a:pPr lvl="1"/>
            <a:r>
              <a:rPr lang="en-US" altLang="ko-KR" dirty="0" smtClean="0"/>
              <a:t>Instead of using all dataset, one may use part of dataset to update parameters in one step</a:t>
            </a:r>
          </a:p>
          <a:p>
            <a:pPr lvl="1"/>
            <a:r>
              <a:rPr lang="en-US" altLang="ko-KR" dirty="0" smtClean="0"/>
              <a:t>SGD is an extreme case of mini-batch size 1. </a:t>
            </a:r>
          </a:p>
          <a:p>
            <a:pPr lvl="1"/>
            <a:r>
              <a:rPr lang="en-US" altLang="ko-KR" dirty="0" smtClean="0"/>
              <a:t>Usually very noisy. ( not all steps reduce Loss/Cost) </a:t>
            </a:r>
          </a:p>
          <a:p>
            <a:pPr lvl="1"/>
            <a:r>
              <a:rPr lang="en-US" altLang="ko-KR" dirty="0" smtClean="0"/>
              <a:t>Mini-batch SGD: between full-batch and SGD. Can be more efficient than GD. Reduce amount of noise. </a:t>
            </a:r>
            <a:endParaRPr lang="en-US" altLang="ko-KR" dirty="0"/>
          </a:p>
          <a:p>
            <a:r>
              <a:rPr lang="en-US" altLang="ko-KR" dirty="0" smtClean="0"/>
              <a:t>GD with momentum : “momentum” to remember the direction of previous learning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Adaptive methods: change learning rate adaptively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AdaGrad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RMSprop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AdaDelta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AdaM</a:t>
            </a:r>
            <a:r>
              <a:rPr lang="en-US" altLang="ko-KR" dirty="0" smtClean="0">
                <a:sym typeface="Wingdings" panose="05000000000000000000" pitchFamily="2" charset="2"/>
              </a:rPr>
              <a:t> ….. </a:t>
            </a:r>
            <a:endParaRPr lang="ko-KR" altLang="en-US" dirty="0"/>
          </a:p>
        </p:txBody>
      </p:sp>
      <p:pic>
        <p:nvPicPr>
          <p:cNvPr id="11266" name="Picture 2" descr="https://ruder.io/content/images/2016/09/sgd_fluctu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57200"/>
            <a:ext cx="1939926" cy="15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ruder.io/content/images/2015/12/without_momen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446733"/>
            <a:ext cx="1954351" cy="8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ruder.io/content/images/2015/12/with_momentum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627" y="4648200"/>
            <a:ext cx="1683299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6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More details on optimizers in Ref. 5. </a:t>
            </a:r>
          </a:p>
          <a:p>
            <a:r>
              <a:rPr lang="en-US" altLang="ko-KR" dirty="0" smtClean="0"/>
              <a:t>Comparison of optimizers from Ref.5. </a:t>
            </a:r>
          </a:p>
          <a:p>
            <a:r>
              <a:rPr lang="en-US" altLang="ko-KR" dirty="0" smtClean="0">
                <a:hlinkClick r:id="rId2"/>
              </a:rPr>
              <a:t>Notebook2 of   https</a:t>
            </a:r>
            <a:r>
              <a:rPr lang="en-US" altLang="ko-KR" dirty="0">
                <a:hlinkClick r:id="rId2"/>
              </a:rPr>
              <a:t>://physics.bu.edu/~</a:t>
            </a:r>
            <a:r>
              <a:rPr lang="en-US" altLang="ko-KR" dirty="0" smtClean="0">
                <a:hlinkClick r:id="rId2"/>
              </a:rPr>
              <a:t>pankajm/MLnotebooks.html</a:t>
            </a:r>
            <a:r>
              <a:rPr lang="en-US" altLang="ko-KR" dirty="0" smtClean="0"/>
              <a:t> </a:t>
            </a:r>
          </a:p>
          <a:p>
            <a:r>
              <a:rPr lang="en-US" altLang="ko-KR" dirty="0">
                <a:hlinkClick r:id="rId3"/>
              </a:rPr>
              <a:t>https://ruder.io/optimizing-gradient-descent/</a:t>
            </a:r>
            <a:endParaRPr lang="en-US" altLang="ko-KR" dirty="0" smtClean="0"/>
          </a:p>
          <a:p>
            <a:r>
              <a:rPr lang="en-US" altLang="ko-KR" dirty="0" smtClean="0"/>
              <a:t>Adaptive optimization method do not always have good generalization. Simpler procedure like plain SGD may work better in some cases.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785" y="4724400"/>
            <a:ext cx="3276600" cy="20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When the model is complicate, there are very many parameters(~millions) to adjust. It would be difficult to use numerical derivative to compute gradient.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Backpropagation is an efficient way to compute gradient of Loss function for each weights in NN. 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 Central Algorithm in deep learning. 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 Use chain rule to compute gradient in each layer in backward direction. </a:t>
                </a:r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75" r="-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cdn-media-1.freecodecamp.org/images/1*_KMMFvRP5X9kC59brI0yk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071719"/>
            <a:ext cx="4536870" cy="157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57800" y="6535569"/>
            <a:ext cx="403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Image from </a:t>
            </a:r>
            <a:r>
              <a:rPr lang="en-US" altLang="ko-KR" sz="1400" dirty="0">
                <a:hlinkClick r:id="rId4"/>
              </a:rPr>
              <a:t>https://</a:t>
            </a:r>
            <a:r>
              <a:rPr lang="en-US" altLang="ko-KR" sz="1400" dirty="0" smtClean="0">
                <a:hlinkClick r:id="rId4"/>
              </a:rPr>
              <a:t>www.freecodecamp.org</a:t>
            </a:r>
            <a:endParaRPr lang="ko-KR" altLang="en-US" sz="1400" dirty="0"/>
          </a:p>
        </p:txBody>
      </p:sp>
      <p:pic>
        <p:nvPicPr>
          <p:cNvPr id="6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31761"/>
            <a:ext cx="2133600" cy="162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70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pic>
        <p:nvPicPr>
          <p:cNvPr id="4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59169"/>
            <a:ext cx="3352800" cy="255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85" y="1368038"/>
            <a:ext cx="2603530" cy="139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958" y="1045269"/>
            <a:ext cx="2152950" cy="33342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769" y="3117119"/>
            <a:ext cx="1409897" cy="20005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015" y="1865556"/>
            <a:ext cx="342948" cy="20005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362" y="2947550"/>
            <a:ext cx="1066949" cy="314369"/>
          </a:xfrm>
          <a:prstGeom prst="rect">
            <a:avLst/>
          </a:prstGeom>
        </p:spPr>
      </p:pic>
      <p:sp>
        <p:nvSpPr>
          <p:cNvPr id="27" name="아래쪽 화살표 26"/>
          <p:cNvSpPr/>
          <p:nvPr/>
        </p:nvSpPr>
        <p:spPr>
          <a:xfrm>
            <a:off x="4981380" y="2841817"/>
            <a:ext cx="228600" cy="160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 rot="10800000">
            <a:off x="5917223" y="1484757"/>
            <a:ext cx="335692" cy="3063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>
            <a:off x="6762360" y="2590800"/>
            <a:ext cx="171840" cy="2450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7466" y="5242406"/>
            <a:ext cx="1924319" cy="63826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810249" y="474366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Loss/Cost : MSE case</a:t>
            </a:r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5181600"/>
            <a:ext cx="2457793" cy="59063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85800" y="4648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Output of j-neuron in l-layer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0200" y="5934381"/>
            <a:ext cx="1533739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8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524000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Define Error in j neuron in l layer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4" y="2573166"/>
            <a:ext cx="1571844" cy="50489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902" y="2521899"/>
            <a:ext cx="1876687" cy="5525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1000" y="3278060"/>
            <a:ext cx="400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Chain rule of Errors in different layers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19" y="3721238"/>
            <a:ext cx="2000529" cy="17718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57305"/>
            <a:ext cx="781159" cy="5430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16535" y="2010488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(for last layer L)</a:t>
            </a:r>
            <a:endParaRPr lang="ko-KR" altLang="en-US" sz="14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865398"/>
            <a:ext cx="2000529" cy="61921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83163" y="5493135"/>
            <a:ext cx="307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Gradient of loss w.r.t. weight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455" y="1943045"/>
            <a:ext cx="2457793" cy="5906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455" y="1237483"/>
            <a:ext cx="1924319" cy="63826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60786" y="3074426"/>
            <a:ext cx="3775393" cy="369331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Backpropagation Algorithm,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Feedforward.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(compute z and a in each layer)</a:t>
            </a:r>
          </a:p>
          <a:p>
            <a:endParaRPr lang="en-US" altLang="ko-KR" dirty="0" smtClean="0"/>
          </a:p>
          <a:p>
            <a:pPr marL="342900" indent="-342900">
              <a:buAutoNum type="arabicPeriod" startAt="2"/>
            </a:pPr>
            <a:r>
              <a:rPr lang="en-US" altLang="ko-KR" dirty="0" smtClean="0"/>
              <a:t>Error at top layer. </a:t>
            </a:r>
          </a:p>
          <a:p>
            <a:endParaRPr lang="en-US" altLang="ko-KR" dirty="0" smtClean="0"/>
          </a:p>
          <a:p>
            <a:pPr marL="342900" indent="-342900">
              <a:buAutoNum type="arabicPeriod" startAt="2"/>
            </a:pPr>
            <a:r>
              <a:rPr lang="en-US" altLang="ko-KR" dirty="0" smtClean="0"/>
              <a:t>“</a:t>
            </a:r>
            <a:r>
              <a:rPr lang="en-US" altLang="ko-KR" dirty="0" err="1" smtClean="0"/>
              <a:t>Backpropagate</a:t>
            </a:r>
            <a:r>
              <a:rPr lang="en-US" altLang="ko-KR" dirty="0" smtClean="0"/>
              <a:t>” errors</a:t>
            </a:r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en-US" altLang="ko-KR" dirty="0" smtClean="0"/>
              <a:t>Calculate Gradient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(require derivative of Loss function,</a:t>
            </a:r>
          </a:p>
          <a:p>
            <a:r>
              <a:rPr lang="en-US" altLang="ko-KR" dirty="0" smtClean="0"/>
              <a:t>Derivative of activation function,</a:t>
            </a:r>
          </a:p>
          <a:p>
            <a:r>
              <a:rPr lang="en-US" altLang="ko-KR" dirty="0" smtClean="0"/>
              <a:t>Need to store outputs of neuron.)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70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Overfitting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Fitting of data is not what we actually want.</a:t>
            </a:r>
          </a:p>
          <a:p>
            <a:r>
              <a:rPr lang="en-US" altLang="ko-KR" dirty="0" smtClean="0"/>
              <a:t>We want to apply the model to unknown new data and make a reliable prediction. (generalization) </a:t>
            </a:r>
          </a:p>
          <a:p>
            <a:r>
              <a:rPr lang="en-US" altLang="ko-KR" dirty="0" smtClean="0"/>
              <a:t>Model can work poorly when it is </a:t>
            </a:r>
            <a:r>
              <a:rPr lang="en-US" altLang="ko-KR" dirty="0" err="1" smtClean="0"/>
              <a:t>underfitted</a:t>
            </a:r>
            <a:r>
              <a:rPr lang="en-US" altLang="ko-KR" dirty="0" smtClean="0"/>
              <a:t> or </a:t>
            </a:r>
            <a:r>
              <a:rPr lang="en-US" altLang="ko-KR" dirty="0" err="1" smtClean="0"/>
              <a:t>overfitted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Depends Model complexity , model’s performance on training data, number of data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Simple model can be better if same quality.</a:t>
            </a:r>
            <a:endParaRPr lang="ko-KR" altLang="en-US" dirty="0"/>
          </a:p>
        </p:txBody>
      </p:sp>
      <p:pic>
        <p:nvPicPr>
          <p:cNvPr id="3074" name="Picture 2" descr="https://miro.medium.com/max/1125/1*_7OPgojau8hkiPUiHoGK_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85" y="4566919"/>
            <a:ext cx="5715000" cy="19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01154" y="6441966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hlinkClick r:id="rId3"/>
              </a:rPr>
              <a:t>Image from blog in medium.com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3367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preparation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To prevent overfitting : need to monitor generalization</a:t>
            </a:r>
          </a:p>
          <a:p>
            <a:r>
              <a:rPr lang="en-US" altLang="ko-KR" dirty="0" smtClean="0"/>
              <a:t>Training Set: data used to train the model </a:t>
            </a:r>
          </a:p>
          <a:p>
            <a:r>
              <a:rPr lang="en-US" altLang="ko-KR" dirty="0" smtClean="0"/>
              <a:t>Validation Set: data not used for training model.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use results of validation set for tweaking.</a:t>
            </a:r>
          </a:p>
          <a:p>
            <a:r>
              <a:rPr lang="en-US" altLang="ko-KR" dirty="0" smtClean="0"/>
              <a:t>Test Set: Data never used for training/tweaking model. </a:t>
            </a:r>
          </a:p>
          <a:p>
            <a:r>
              <a:rPr lang="en-US" altLang="ko-KR" dirty="0"/>
              <a:t>Always check data : quality of data should be </a:t>
            </a:r>
            <a:r>
              <a:rPr lang="en-US" altLang="ko-KR" dirty="0" smtClean="0"/>
              <a:t>even</a:t>
            </a:r>
          </a:p>
          <a:p>
            <a:r>
              <a:rPr lang="en-US" altLang="ko-KR" dirty="0" smtClean="0"/>
              <a:t>Information leaking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768362"/>
            <a:ext cx="8326012" cy="1562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4200" y="636878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131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00200"/>
            <a:ext cx="7220438" cy="3427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617220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2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Preventing overfitting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Increase data: reduce training of noise in data  </a:t>
            </a:r>
          </a:p>
          <a:p>
            <a:pPr marL="0" indent="0">
              <a:buNone/>
            </a:pPr>
            <a:r>
              <a:rPr lang="en-US" altLang="ko-KR" dirty="0" smtClean="0"/>
              <a:t>                          Data Augmentation may be useful. </a:t>
            </a:r>
          </a:p>
          <a:p>
            <a:r>
              <a:rPr lang="en-US" altLang="ko-KR" dirty="0" smtClean="0"/>
              <a:t>Randomize data</a:t>
            </a:r>
          </a:p>
          <a:p>
            <a:r>
              <a:rPr lang="en-US" altLang="ko-KR" dirty="0"/>
              <a:t>Always check validation error</a:t>
            </a:r>
          </a:p>
          <a:p>
            <a:r>
              <a:rPr lang="en-US" altLang="ko-KR" dirty="0"/>
              <a:t>Early stopping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041531"/>
            <a:ext cx="5124983" cy="2438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05692" y="639931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190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Too many good resources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References</a:t>
            </a:r>
          </a:p>
          <a:p>
            <a:r>
              <a:rPr lang="en-US" altLang="ko-KR" dirty="0" smtClean="0"/>
              <a:t>1. Deep Learning with Python, Francois </a:t>
            </a:r>
            <a:r>
              <a:rPr lang="en-US" altLang="ko-KR" dirty="0" err="1" smtClean="0"/>
              <a:t>Chollet</a:t>
            </a:r>
            <a:endParaRPr lang="en-US" altLang="ko-KR" dirty="0" smtClean="0"/>
          </a:p>
          <a:p>
            <a:r>
              <a:rPr lang="en-US" altLang="ko-KR" dirty="0" smtClean="0"/>
              <a:t>2. Neural Networks and Deep Learning, M. Nielsen</a:t>
            </a:r>
          </a:p>
          <a:p>
            <a:pPr lvl="1"/>
            <a:r>
              <a:rPr lang="en-US" altLang="ko-KR" dirty="0">
                <a:hlinkClick r:id="rId2"/>
              </a:rPr>
              <a:t>http://neuralnetworksanddeeplearning.com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en-US" altLang="ko-KR" dirty="0" smtClean="0"/>
              <a:t>3. Machine Learning for Physicists, </a:t>
            </a:r>
            <a:r>
              <a:rPr lang="en-US" altLang="ko-KR" dirty="0"/>
              <a:t>Florian </a:t>
            </a:r>
            <a:r>
              <a:rPr lang="en-US" altLang="ko-KR" dirty="0" smtClean="0"/>
              <a:t>Marquardt</a:t>
            </a:r>
          </a:p>
          <a:p>
            <a:pPr lvl="1"/>
            <a:r>
              <a:rPr lang="en-US" altLang="ko-KR" dirty="0">
                <a:hlinkClick r:id="rId3"/>
              </a:rPr>
              <a:t>https://machine-learning-for-physicists.org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r>
              <a:rPr lang="en-US" altLang="ko-KR" dirty="0" smtClean="0"/>
              <a:t>4. Machine Learning Crash Course, Google</a:t>
            </a:r>
          </a:p>
          <a:p>
            <a:pPr lvl="1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developers.google.com/machine-learning/crash-course</a:t>
            </a:r>
            <a:endParaRPr lang="en-US" altLang="ko-KR" dirty="0" smtClean="0"/>
          </a:p>
          <a:p>
            <a:r>
              <a:rPr lang="en-US" altLang="ko-KR" dirty="0"/>
              <a:t>5. </a:t>
            </a:r>
            <a:r>
              <a:rPr lang="en-US" altLang="ko-KR" dirty="0" smtClean="0"/>
              <a:t> A </a:t>
            </a:r>
            <a:r>
              <a:rPr lang="en-US" altLang="ko-KR" dirty="0"/>
              <a:t>high bias low-variance introduction to Machine Learning for </a:t>
            </a:r>
            <a:r>
              <a:rPr lang="en-US" altLang="ko-KR" dirty="0" smtClean="0"/>
              <a:t>physicists, P. Mehta et al. </a:t>
            </a:r>
          </a:p>
          <a:p>
            <a:pPr lvl="1"/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doi.org/10.1016/j.physrep.2019.03.001</a:t>
            </a:r>
            <a:endParaRPr lang="en-US" altLang="ko-KR" dirty="0" smtClean="0"/>
          </a:p>
          <a:p>
            <a:r>
              <a:rPr lang="en-US" altLang="ko-KR" dirty="0" smtClean="0"/>
              <a:t>And much 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16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Preventing overfitting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Decrease model complexity :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more complex model , more likely to </a:t>
            </a:r>
            <a:r>
              <a:rPr lang="en-US" altLang="ko-KR" dirty="0" err="1" smtClean="0"/>
              <a:t>overfit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Regularization : constraint  weights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      L1 regularization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      L2 regularization 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Drop out :  omit random neurons in training</a:t>
            </a:r>
          </a:p>
          <a:p>
            <a:pPr lvl="1"/>
            <a:r>
              <a:rPr lang="en-US" altLang="ko-KR" dirty="0" smtClean="0"/>
              <a:t>Batch Normalization: </a:t>
            </a:r>
          </a:p>
          <a:p>
            <a:pPr marL="27432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additional “</a:t>
            </a:r>
            <a:r>
              <a:rPr lang="en-US" altLang="ko-KR" dirty="0" err="1" smtClean="0"/>
              <a:t>BatchNorm</a:t>
            </a:r>
            <a:r>
              <a:rPr lang="en-US" altLang="ko-KR" dirty="0" smtClean="0"/>
              <a:t>” layer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10" y="2898420"/>
            <a:ext cx="2915057" cy="4477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346157"/>
            <a:ext cx="3067478" cy="457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05" y="4041867"/>
            <a:ext cx="2743890" cy="23941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91400" y="6477000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Ref.5.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5134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Being familiar with</a:t>
            </a:r>
          </a:p>
          <a:p>
            <a:pPr lvl="1"/>
            <a:r>
              <a:rPr lang="en-US" altLang="ko-KR" dirty="0" smtClean="0"/>
              <a:t>Python</a:t>
            </a:r>
          </a:p>
          <a:p>
            <a:pPr lvl="1"/>
            <a:r>
              <a:rPr lang="en-US" altLang="ko-KR" dirty="0" err="1" smtClean="0"/>
              <a:t>Jupyter</a:t>
            </a:r>
            <a:r>
              <a:rPr lang="en-US" altLang="ko-KR" dirty="0" smtClean="0"/>
              <a:t> notebook/ Google </a:t>
            </a:r>
            <a:r>
              <a:rPr lang="en-US" altLang="ko-KR" dirty="0" err="1" smtClean="0"/>
              <a:t>colab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Keras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Tensorflow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Simple case of regression using NN</a:t>
            </a:r>
          </a:p>
          <a:p>
            <a:endParaRPr lang="en-US" altLang="ko-KR" dirty="0"/>
          </a:p>
          <a:p>
            <a:r>
              <a:rPr lang="en-US" altLang="ko-KR" dirty="0" smtClean="0"/>
              <a:t>MNIST hand writing classification using NN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37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Requirements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Python </a:t>
            </a:r>
          </a:p>
          <a:p>
            <a:pPr lvl="1"/>
            <a:r>
              <a:rPr lang="en-US" altLang="ko-KR" dirty="0" smtClean="0"/>
              <a:t>Recommend to install Anaconda (Python 3)</a:t>
            </a:r>
          </a:p>
          <a:p>
            <a:pPr lvl="1"/>
            <a:r>
              <a:rPr lang="en-US" altLang="ko-KR" dirty="0" smtClean="0"/>
              <a:t>You may use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Lab/Notebook</a:t>
            </a:r>
          </a:p>
          <a:p>
            <a:pPr lvl="1"/>
            <a:r>
              <a:rPr lang="en-US" altLang="ko-KR" dirty="0" smtClean="0"/>
              <a:t>Packages/libraries :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scipy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, pandas and so on</a:t>
            </a:r>
          </a:p>
          <a:p>
            <a:pPr lvl="1"/>
            <a:r>
              <a:rPr lang="en-US" altLang="ko-KR" dirty="0" smtClean="0"/>
              <a:t>Google </a:t>
            </a:r>
            <a:r>
              <a:rPr lang="en-US" altLang="ko-KR" dirty="0" err="1" smtClean="0"/>
              <a:t>colab</a:t>
            </a:r>
            <a:r>
              <a:rPr lang="en-US" altLang="ko-KR" dirty="0" smtClean="0"/>
              <a:t> is also convenient </a:t>
            </a:r>
          </a:p>
          <a:p>
            <a:r>
              <a:rPr lang="en-US" altLang="ko-KR" dirty="0" smtClean="0"/>
              <a:t>For NN(and other ML)</a:t>
            </a:r>
          </a:p>
          <a:p>
            <a:pPr lvl="1"/>
            <a:r>
              <a:rPr lang="en-US" altLang="ko-KR" dirty="0" err="1" smtClean="0"/>
              <a:t>Keras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PyTorch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scikit</a:t>
            </a:r>
            <a:r>
              <a:rPr lang="en-US" altLang="ko-KR" dirty="0" smtClean="0"/>
              <a:t>-learn, … 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Link to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Repository</a:t>
            </a:r>
          </a:p>
          <a:p>
            <a:r>
              <a:rPr lang="en-US" altLang="ko-KR" dirty="0">
                <a:hlinkClick r:id="rId2"/>
              </a:rPr>
              <a:t>https://github.com/alphacentaury-github/NPSS2020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479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Lecture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4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Neural Network 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Simple NN input is a 1-dimensional vector. </a:t>
            </a:r>
          </a:p>
          <a:p>
            <a:r>
              <a:rPr lang="en-US" altLang="ko-KR" dirty="0" smtClean="0"/>
              <a:t>In case of image input, the input is flattened to be 1-d. </a:t>
            </a:r>
          </a:p>
          <a:p>
            <a:r>
              <a:rPr lang="en-US" altLang="ko-KR" dirty="0" smtClean="0"/>
              <a:t>CNN use the 2-dimensional structure of image(locality) and symmetry (translation invariance). </a:t>
            </a:r>
          </a:p>
          <a:p>
            <a:r>
              <a:rPr lang="en-US" altLang="ko-KR" dirty="0" smtClean="0"/>
              <a:t>CNN improved the image classification greatly. 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29808"/>
            <a:ext cx="7391400" cy="227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1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Neural Network 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Kernel/Filter: weights only depends on the distance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</a:t>
            </a:r>
            <a:r>
              <a:rPr lang="en-US" altLang="ko-KR" dirty="0" smtClean="0">
                <a:sym typeface="Wingdings" panose="05000000000000000000" pitchFamily="2" charset="2"/>
              </a:rPr>
              <a:t> Apply the same weights to different neurons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97" y="2438759"/>
            <a:ext cx="2295845" cy="447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38759"/>
            <a:ext cx="1590897" cy="7906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3167" y="6414187"/>
            <a:ext cx="224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ref.1 </a:t>
            </a:r>
            <a:r>
              <a:rPr lang="en-US" altLang="ko-KR" sz="1400" dirty="0"/>
              <a:t>,</a:t>
            </a:r>
            <a:r>
              <a:rPr lang="en-US" altLang="ko-KR" sz="1400" dirty="0" smtClean="0"/>
              <a:t> 3 and 4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536831" y="3493394"/>
            <a:ext cx="441819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Convolution: Slide the filter over inputs</a:t>
            </a:r>
          </a:p>
          <a:p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Extract particular local features of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size of the patch/filter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depth of the output feature map (number of filters)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Filter can be trained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filter is element-wise multiplication and sum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After convolution </a:t>
            </a:r>
            <a:r>
              <a:rPr lang="en-US" altLang="ko-KR" sz="1400" dirty="0" err="1" smtClean="0"/>
              <a:t>ReLU</a:t>
            </a:r>
            <a:r>
              <a:rPr lang="en-US" altLang="ko-KR" sz="1400" dirty="0" smtClean="0"/>
              <a:t> is applied to feature</a:t>
            </a:r>
            <a:endParaRPr lang="ko-KR" altLang="en-US" sz="14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03" y="4665908"/>
            <a:ext cx="4324636" cy="19335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4" y="3429000"/>
            <a:ext cx="3400426" cy="104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7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Neural Network 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Subsampling/Pooling</a:t>
            </a:r>
          </a:p>
          <a:p>
            <a:pPr lvl="1"/>
            <a:r>
              <a:rPr lang="en-US" altLang="ko-KR" dirty="0" err="1" smtClean="0"/>
              <a:t>Downsamples</a:t>
            </a:r>
            <a:r>
              <a:rPr lang="en-US" altLang="ko-KR" dirty="0" smtClean="0"/>
              <a:t> the convolved feature, reducing dimension</a:t>
            </a:r>
          </a:p>
          <a:p>
            <a:pPr lvl="1"/>
            <a:r>
              <a:rPr lang="en-US" altLang="ko-KR" dirty="0" err="1" smtClean="0"/>
              <a:t>Maxpooling</a:t>
            </a:r>
            <a:r>
              <a:rPr lang="en-US" altLang="ko-KR" dirty="0" smtClean="0"/>
              <a:t>  , </a:t>
            </a:r>
            <a:r>
              <a:rPr lang="en-US" altLang="ko-KR" dirty="0" err="1" smtClean="0"/>
              <a:t>AveragePooling</a:t>
            </a:r>
            <a:endParaRPr lang="en-US" altLang="ko-KR" dirty="0" smtClean="0"/>
          </a:p>
          <a:p>
            <a:r>
              <a:rPr lang="en-US" altLang="ko-KR" dirty="0" smtClean="0"/>
              <a:t>Fully connected Layers </a:t>
            </a:r>
          </a:p>
          <a:p>
            <a:pPr lvl="1"/>
            <a:r>
              <a:rPr lang="en-US" altLang="ko-KR" dirty="0" smtClean="0"/>
              <a:t>Do classification </a:t>
            </a:r>
          </a:p>
          <a:p>
            <a:pPr lvl="1"/>
            <a:r>
              <a:rPr lang="en-US" altLang="ko-KR" dirty="0" smtClean="0"/>
              <a:t>Output layer use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 activation function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69784" y="6477000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 4</a:t>
            </a:r>
            <a:endParaRPr lang="ko-KR" altLang="en-US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953000"/>
            <a:ext cx="3048000" cy="135652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866"/>
            <a:ext cx="4981577" cy="153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5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Bayesian NN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 way to make the NN to say “I don’t know”</a:t>
            </a:r>
          </a:p>
          <a:p>
            <a:pPr lvl="1"/>
            <a:r>
              <a:rPr lang="en-US" altLang="ko-KR" dirty="0" smtClean="0"/>
              <a:t>The NN can give overly confident answers. </a:t>
            </a:r>
          </a:p>
          <a:p>
            <a:pPr lvl="1"/>
            <a:r>
              <a:rPr lang="en-US" altLang="ko-KR" dirty="0" smtClean="0"/>
              <a:t>Introduce probabilistic inference (distributions, uncertainty) </a:t>
            </a:r>
          </a:p>
          <a:p>
            <a:r>
              <a:rPr lang="en-US" altLang="ko-KR" dirty="0" smtClean="0"/>
              <a:t>Bayes theorem </a:t>
            </a:r>
            <a:endParaRPr lang="en-US" altLang="ko-KR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6" y="3316042"/>
            <a:ext cx="5410200" cy="34307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8486" y="5638800"/>
            <a:ext cx="1828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hlinkClick r:id="rId3"/>
              </a:rPr>
              <a:t>From https</a:t>
            </a:r>
            <a:r>
              <a:rPr lang="en-US" altLang="ko-KR" sz="1100" dirty="0">
                <a:hlinkClick r:id="rId3"/>
              </a:rPr>
              <a:t>://towardsdatascience.com/bayesian-inference-problem-mcmc-and-variational-inference-25a8aa9bce29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867400" y="3429000"/>
            <a:ext cx="29995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X: event</a:t>
            </a:r>
          </a:p>
          <a:p>
            <a:r>
              <a:rPr lang="en-US" altLang="ko-KR" sz="1400" dirty="0" smtClean="0"/>
              <a:t>Theta : Hypothesis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(we want to confirm)</a:t>
            </a:r>
          </a:p>
          <a:p>
            <a:r>
              <a:rPr lang="en-US" altLang="ko-KR" sz="1400" dirty="0" smtClean="0"/>
              <a:t>Prior : Prior belief in hypothesis</a:t>
            </a:r>
          </a:p>
          <a:p>
            <a:r>
              <a:rPr lang="en-US" altLang="ko-KR" sz="1400" dirty="0" smtClean="0"/>
              <a:t>Likelihood: probability x under theta</a:t>
            </a:r>
          </a:p>
          <a:p>
            <a:r>
              <a:rPr lang="en-US" altLang="ko-KR" sz="1400" dirty="0" smtClean="0"/>
              <a:t>Evidence: probability x occur</a:t>
            </a:r>
          </a:p>
          <a:p>
            <a:r>
              <a:rPr lang="en-US" altLang="ko-KR" sz="1400" dirty="0" smtClean="0"/>
              <a:t>Posterior: Post belief in hypothesis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     after seeing event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632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Bayesian NN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Usual NN is a Maximum Likelihood Estimation(MLE)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with Gaussian distribution 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Maximum a Posteriori (MAP) weight corresponds to regularization  with Gaussian prior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Bayesian inference gives a distribution, not one number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65" y="2452663"/>
            <a:ext cx="3896269" cy="11145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480" y="2100189"/>
            <a:ext cx="3515216" cy="352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65" y="4724400"/>
            <a:ext cx="432495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5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Bayesian NN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025" y="1676400"/>
            <a:ext cx="8229600" cy="48768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 a sense, BNN can prevent overfitting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Evidence is difficult to obtain in many cases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Prediction/inference can be difficult for a new event ,too.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6" name="Picture 2" descr="https://miro.medium.com/max/390/1*A5g85OCd_hFhnmL-dMnauA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563" y="3048000"/>
            <a:ext cx="2438400" cy="57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537612"/>
            <a:ext cx="2575927" cy="45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184" y="4556633"/>
            <a:ext cx="1733792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4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Introduction</a:t>
            </a:r>
          </a:p>
          <a:p>
            <a:r>
              <a:rPr lang="en-US" sz="3200" dirty="0" smtClean="0"/>
              <a:t>Basics of Machine Learning</a:t>
            </a:r>
          </a:p>
          <a:p>
            <a:r>
              <a:rPr lang="en-US" sz="3200" dirty="0" smtClean="0"/>
              <a:t>Basics of Neural Networks</a:t>
            </a:r>
          </a:p>
          <a:p>
            <a:r>
              <a:rPr lang="en-US" sz="3200" dirty="0" smtClean="0"/>
              <a:t>Some topics in ML </a:t>
            </a:r>
          </a:p>
          <a:p>
            <a:r>
              <a:rPr lang="en-US" sz="3200" dirty="0" smtClean="0"/>
              <a:t>Applications of ML to Nuclear Physics</a:t>
            </a:r>
          </a:p>
          <a:p>
            <a:endParaRPr lang="en-US" sz="3200" dirty="0"/>
          </a:p>
          <a:p>
            <a:r>
              <a:rPr lang="en-US" sz="3200" dirty="0" smtClean="0"/>
              <a:t>Programming will be explained at Exercise session 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5051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Bayesian NN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025" y="1676400"/>
            <a:ext cx="8229600" cy="48768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One may use </a:t>
            </a:r>
          </a:p>
          <a:p>
            <a:pPr lvl="1"/>
            <a:r>
              <a:rPr lang="en-US" altLang="ko-KR" dirty="0" smtClean="0"/>
              <a:t>Markov Chain Monte Carlo(MCMC) : Generate samples according to distribution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Inference(VI)  : approximate posterior with family of known distribution</a:t>
            </a:r>
            <a:endParaRPr lang="ko-KR" altLang="en-US" dirty="0"/>
          </a:p>
        </p:txBody>
      </p:sp>
      <p:pic>
        <p:nvPicPr>
          <p:cNvPr id="2050" name="Picture 2" descr="https://miro.medium.com/max/1815/1*3nBb4AqcriLcENdpBp4fpQ@2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34752"/>
            <a:ext cx="5410200" cy="178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iro.medium.com/max/1815/1*Ei3-DC1_4RRzaDYfOOHbZA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971" y="4985380"/>
            <a:ext cx="4742657" cy="156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4" y="1602606"/>
            <a:ext cx="5257800" cy="365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086600" y="6426939"/>
            <a:ext cx="1952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http://krasserm.github.io/2019/03/14/bayesian-neural-networks/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984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Support vector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ML method for classification</a:t>
            </a:r>
          </a:p>
          <a:p>
            <a:r>
              <a:rPr lang="en-US" altLang="ko-KR" sz="2000" dirty="0" smtClean="0"/>
              <a:t>Hyperplane is determined 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by a vector w and b.</a:t>
            </a:r>
          </a:p>
          <a:p>
            <a:r>
              <a:rPr lang="en-US" altLang="ko-KR" sz="2000" dirty="0" smtClean="0"/>
              <a:t>Maximize margin = b/||w||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under condition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 smtClean="0"/>
              <a:t>Suppose solution and change problem using Lagrange dual form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Support vector : </a:t>
            </a:r>
            <a:r>
              <a:rPr lang="en-US" altLang="ko-KR" sz="2000" dirty="0" err="1" smtClean="0"/>
              <a:t>x_i</a:t>
            </a:r>
            <a:r>
              <a:rPr lang="en-US" altLang="ko-KR" sz="2000" dirty="0" smtClean="0"/>
              <a:t> which has non-zero </a:t>
            </a:r>
            <a:r>
              <a:rPr lang="en-US" altLang="ko-KR" sz="2000" dirty="0" err="1" smtClean="0"/>
              <a:t>alpha_i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567962"/>
            <a:ext cx="2652166" cy="25770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69209"/>
            <a:ext cx="2464344" cy="609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044" y="3635877"/>
            <a:ext cx="1428949" cy="276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581378"/>
            <a:ext cx="1492549" cy="6138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227487"/>
            <a:ext cx="4248743" cy="6763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0" y="5334000"/>
            <a:ext cx="1686160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0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Support vector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Previous example only get linear form</a:t>
            </a:r>
          </a:p>
          <a:p>
            <a:r>
              <a:rPr lang="en-US" altLang="ko-KR" sz="2000" dirty="0" smtClean="0"/>
              <a:t>Extends it to non-linear form by introducing 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basis functions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 smtClean="0"/>
              <a:t>The solution is determined by data </a:t>
            </a:r>
            <a:r>
              <a:rPr lang="en-US" altLang="ko-KR" sz="2000" dirty="0" err="1" smtClean="0"/>
              <a:t>x_i</a:t>
            </a:r>
            <a:r>
              <a:rPr lang="en-US" altLang="ko-KR" sz="2000" dirty="0" smtClean="0"/>
              <a:t> </a:t>
            </a:r>
          </a:p>
          <a:p>
            <a:r>
              <a:rPr lang="en-US" altLang="ko-KR" sz="2000" dirty="0" smtClean="0"/>
              <a:t>One only needs kernel function for a prediction at new points 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567962"/>
            <a:ext cx="2652166" cy="25770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971800"/>
            <a:ext cx="2676899" cy="7525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886200"/>
            <a:ext cx="4534533" cy="6954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410221"/>
            <a:ext cx="2286319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7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Non-parametric method : parameters are determined by the data.</a:t>
            </a:r>
          </a:p>
          <a:p>
            <a:pPr lvl="1"/>
            <a:r>
              <a:rPr lang="en-US" altLang="ko-KR" dirty="0" smtClean="0"/>
              <a:t>Training is faster than non-parametric methods. (Only to remember data)</a:t>
            </a:r>
          </a:p>
          <a:p>
            <a:pPr lvl="1"/>
            <a:r>
              <a:rPr lang="en-US" altLang="ko-KR" dirty="0" smtClean="0"/>
              <a:t>Inference can be slower.( Need to process all training data for prediction) </a:t>
            </a:r>
          </a:p>
          <a:p>
            <a:pPr lvl="1"/>
            <a:r>
              <a:rPr lang="en-US" altLang="ko-KR" dirty="0" smtClean="0"/>
              <a:t>Example: Lagrange interpolation. </a:t>
            </a:r>
            <a:r>
              <a:rPr lang="en-US" altLang="ko-KR" dirty="0" err="1" smtClean="0"/>
              <a:t>Nadaraya</a:t>
            </a:r>
            <a:r>
              <a:rPr lang="en-US" altLang="ko-KR" dirty="0" smtClean="0"/>
              <a:t>-Watson kernel regression.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030" y="4688923"/>
            <a:ext cx="2644369" cy="17527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1" y="4986838"/>
            <a:ext cx="1486029" cy="617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01" y="5715000"/>
            <a:ext cx="5532599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Gaussian process : defines prior over functions and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infer a distribution over functions. </a:t>
            </a:r>
          </a:p>
          <a:p>
            <a:pPr lvl="1"/>
            <a:r>
              <a:rPr lang="en-US" altLang="ko-KR" dirty="0" smtClean="0"/>
              <a:t>I am not going into details of Mathematical descriptions</a:t>
            </a:r>
          </a:p>
          <a:p>
            <a:pPr lvl="1"/>
            <a:r>
              <a:rPr lang="en-US" altLang="ko-KR" dirty="0" smtClean="0"/>
              <a:t>Inference : Posterior distribution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Usually, it is done by using parametrization of function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In GP modelling, use prior directly on the space of functions</a:t>
            </a:r>
          </a:p>
          <a:p>
            <a:pPr marL="274320" lvl="1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without parametrization.   </a:t>
            </a:r>
          </a:p>
          <a:p>
            <a:pPr marL="274320" lvl="1" indent="0">
              <a:buNone/>
            </a:pPr>
            <a:r>
              <a:rPr lang="en-US" altLang="ko-KR" dirty="0" smtClean="0"/>
              <a:t>Prior over function is defined by joint Gaussian distribution with</a:t>
            </a:r>
          </a:p>
          <a:p>
            <a:pPr marL="274320" lvl="1" indent="0">
              <a:buNone/>
            </a:pPr>
            <a:r>
              <a:rPr lang="en-US" altLang="ko-KR" dirty="0" smtClean="0"/>
              <a:t>mean function and covariance or kernel function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105286"/>
            <a:ext cx="3406435" cy="5944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513" y="4082573"/>
            <a:ext cx="2972058" cy="6401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378" y="6141037"/>
            <a:ext cx="2568163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1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.  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146" y="1712428"/>
            <a:ext cx="2210108" cy="4667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2511502"/>
            <a:ext cx="4191000" cy="3272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141911"/>
            <a:ext cx="1590897" cy="3238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568301"/>
            <a:ext cx="3810000" cy="43315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5953966"/>
            <a:ext cx="3703641" cy="899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6423" y="3734078"/>
            <a:ext cx="38523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Kernel function describes</a:t>
            </a:r>
          </a:p>
          <a:p>
            <a:r>
              <a:rPr lang="en-US" altLang="ko-KR" dirty="0" smtClean="0"/>
              <a:t>Correlation between function values</a:t>
            </a:r>
          </a:p>
          <a:p>
            <a:r>
              <a:rPr lang="en-US" altLang="ko-KR" dirty="0" smtClean="0"/>
              <a:t>At two points.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smooth functions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Similar to Green’s function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692502" y="5460354"/>
            <a:ext cx="3994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Prior( Kernel function) determines the properties of GPs.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3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8400"/>
            <a:ext cx="6256372" cy="35477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8500" y="6151607"/>
            <a:ext cx="7066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Image from “</a:t>
            </a:r>
            <a:r>
              <a:rPr lang="en-US" altLang="ko-KR" dirty="0"/>
              <a:t>Gaussian Processes for Machine </a:t>
            </a:r>
            <a:r>
              <a:rPr lang="en-US" altLang="ko-KR" dirty="0" smtClean="0"/>
              <a:t>Learning”, MIT press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33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GP posterior is obtained  with observed data y</a:t>
            </a:r>
          </a:p>
          <a:p>
            <a:endParaRPr lang="en-US" altLang="ko-KR" dirty="0"/>
          </a:p>
          <a:p>
            <a:r>
              <a:rPr lang="en-US" altLang="ko-KR" dirty="0" smtClean="0"/>
              <a:t>Prediction can be done with GP posterior at new points 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3600"/>
            <a:ext cx="971686" cy="362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995514"/>
            <a:ext cx="4477375" cy="1038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758" y="4121807"/>
            <a:ext cx="3277057" cy="8668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955" y="5387690"/>
            <a:ext cx="3448531" cy="362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7974" y="5375063"/>
            <a:ext cx="1609950" cy="3429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589" y="6063746"/>
            <a:ext cx="1810003" cy="3620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9525" y="5787791"/>
            <a:ext cx="2676899" cy="8859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3110" y="4370214"/>
            <a:ext cx="3029628" cy="4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1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squared exponential (or radial basis function or Gaussian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We </a:t>
            </a:r>
            <a:r>
              <a:rPr lang="en-US" altLang="ko-KR" dirty="0"/>
              <a:t>often want to find the </a:t>
            </a:r>
            <a:r>
              <a:rPr lang="en-US" altLang="ko-KR" b="1" i="1" dirty="0" smtClean="0"/>
              <a:t>θ(hyper parameters) </a:t>
            </a:r>
            <a:r>
              <a:rPr lang="en-US" altLang="ko-KR" dirty="0"/>
              <a:t>that produce the </a:t>
            </a:r>
            <a:r>
              <a:rPr lang="en-US" altLang="ko-KR" dirty="0" smtClean="0"/>
              <a:t>best fit </a:t>
            </a:r>
            <a:r>
              <a:rPr lang="en-US" altLang="ko-KR" dirty="0"/>
              <a:t>in </a:t>
            </a:r>
            <a:r>
              <a:rPr lang="en-US" altLang="ko-KR" dirty="0" smtClean="0"/>
              <a:t>interpolation</a:t>
            </a:r>
            <a:r>
              <a:rPr lang="en-US" altLang="ko-KR" i="1" dirty="0" smtClean="0"/>
              <a:t>/</a:t>
            </a:r>
            <a:r>
              <a:rPr lang="en-US" altLang="ko-KR" dirty="0" smtClean="0"/>
              <a:t>regression. The </a:t>
            </a:r>
            <a:r>
              <a:rPr lang="en-US" altLang="ko-KR" dirty="0"/>
              <a:t>procedure of finding the posterior for </a:t>
            </a:r>
            <a:r>
              <a:rPr lang="en-US" altLang="ko-KR" b="1" i="1" dirty="0"/>
              <a:t>θ </a:t>
            </a:r>
            <a:r>
              <a:rPr lang="en-US" altLang="ko-KR" dirty="0"/>
              <a:t>values</a:t>
            </a:r>
          </a:p>
          <a:p>
            <a:r>
              <a:rPr lang="en-US" altLang="ko-KR" dirty="0"/>
              <a:t>is known as </a:t>
            </a:r>
            <a:r>
              <a:rPr lang="en-US" altLang="ko-KR" i="1" dirty="0"/>
              <a:t>calibration </a:t>
            </a:r>
            <a:r>
              <a:rPr lang="en-US" altLang="ko-KR" dirty="0"/>
              <a:t>or simply Bayesian inference for </a:t>
            </a:r>
            <a:r>
              <a:rPr lang="en-US" altLang="ko-KR" dirty="0" smtClean="0"/>
              <a:t>the model </a:t>
            </a:r>
            <a:r>
              <a:rPr lang="en-US" altLang="ko-KR" dirty="0"/>
              <a:t>parameters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185" y="3729849"/>
            <a:ext cx="3475021" cy="11735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91000"/>
            <a:ext cx="2971800" cy="24436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5166246"/>
            <a:ext cx="3764606" cy="7239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6153024"/>
            <a:ext cx="2865368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3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Generative Adversarial Networks(GANs)</a:t>
            </a:r>
          </a:p>
          <a:p>
            <a:pPr lvl="1"/>
            <a:r>
              <a:rPr lang="en-US" altLang="ko-KR" dirty="0" smtClean="0"/>
              <a:t>One of unsupervised learning method</a:t>
            </a:r>
          </a:p>
          <a:p>
            <a:pPr lvl="1"/>
            <a:r>
              <a:rPr lang="en-US" altLang="ko-KR" dirty="0" smtClean="0"/>
              <a:t>Generator and Discriminator tries to win each other.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505200"/>
            <a:ext cx="6042942" cy="27262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1400" y="6461174"/>
            <a:ext cx="5484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3"/>
              </a:rPr>
              <a:t>https://developers.google.com/machine-learning/gan/gan_structure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8940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does it mean by machine “learning”?</a:t>
            </a:r>
          </a:p>
          <a:p>
            <a:pPr lvl="1"/>
            <a:r>
              <a:rPr lang="en-US" altLang="ko-KR" dirty="0"/>
              <a:t>ML is  a subfield of artificial intelligence(AI).</a:t>
            </a:r>
          </a:p>
          <a:p>
            <a:pPr lvl="1"/>
            <a:r>
              <a:rPr lang="en-US" altLang="ko-KR" dirty="0"/>
              <a:t>The goal of ML is to create an algorithm from data automatically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Pattern Finder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The algorithm created from data will be used to make prediction, </a:t>
            </a:r>
            <a:r>
              <a:rPr lang="en-US" altLang="ko-KR" dirty="0" smtClean="0"/>
              <a:t> </a:t>
            </a:r>
            <a:r>
              <a:rPr lang="en-US" altLang="ko-KR" dirty="0"/>
              <a:t>making a decision </a:t>
            </a:r>
            <a:r>
              <a:rPr lang="en-US" altLang="ko-KR" dirty="0" smtClean="0"/>
              <a:t>to act.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307694"/>
            <a:ext cx="3529923" cy="19764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1278"/>
          <a:stretch/>
        </p:blipFill>
        <p:spPr>
          <a:xfrm>
            <a:off x="609600" y="4191000"/>
            <a:ext cx="3244361" cy="220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9400" y="6499855"/>
            <a:ext cx="2300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Figures from Ref.1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0244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Auto encoder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Unsupervised Learning (Generative model)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Dimensionality reduction in latent space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Try to find best encoder/decoder pair(keep maximum information encoding, minimum reconstruction error decoding) </a:t>
            </a:r>
            <a:endParaRPr lang="ko-KR" altLang="en-US" dirty="0"/>
          </a:p>
        </p:txBody>
      </p:sp>
      <p:pic>
        <p:nvPicPr>
          <p:cNvPr id="5122" name="Picture 2" descr="https://miro.medium.com/max/1815/1*UdOybs9wOe3zW8vDAfj9VA@2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733800"/>
            <a:ext cx="7068648" cy="297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181600" y="627836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hlinkClick r:id="rId3"/>
              </a:rPr>
              <a:t>https://towardsdatascience.com/understanding-variational-autoencoders-vaes-f70510919f73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8032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Variational</a:t>
            </a:r>
            <a:r>
              <a:rPr lang="en-US" altLang="ko-KR" dirty="0" smtClean="0"/>
              <a:t> Auto encoder (VAE)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Add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layer </a:t>
            </a:r>
            <a:endParaRPr lang="ko-KR" altLang="en-US" dirty="0"/>
          </a:p>
        </p:txBody>
      </p:sp>
      <p:pic>
        <p:nvPicPr>
          <p:cNvPr id="6146" name="Picture 2" descr="https://miro.medium.com/max/1548/1*Q5dogodt3wzKKktE0v3dMQ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591078"/>
            <a:ext cx="7200900" cy="34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572000" y="626155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hlinkClick r:id="rId3"/>
              </a:rPr>
              <a:t>https://towardsdatascience.com/understanding-variational-autoencoders-vaes-f70510919f73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6828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</a:p>
          <a:p>
            <a:r>
              <a:rPr lang="en-US" altLang="ko-KR" dirty="0"/>
              <a:t>BNN </a:t>
            </a:r>
          </a:p>
          <a:p>
            <a:r>
              <a:rPr lang="en-US" altLang="ko-KR" dirty="0" smtClean="0"/>
              <a:t>GANS</a:t>
            </a:r>
            <a:endParaRPr lang="en-US" altLang="ko-KR" dirty="0"/>
          </a:p>
          <a:p>
            <a:r>
              <a:rPr lang="en-US" altLang="ko-KR" dirty="0" smtClean="0"/>
              <a:t>VAE</a:t>
            </a:r>
            <a:endParaRPr lang="en-US" altLang="ko-KR" dirty="0"/>
          </a:p>
          <a:p>
            <a:r>
              <a:rPr lang="en-US" altLang="ko-KR" dirty="0" smtClean="0"/>
              <a:t>Gaussian Process</a:t>
            </a:r>
          </a:p>
          <a:p>
            <a:endParaRPr lang="en-US" altLang="ko-KR" dirty="0"/>
          </a:p>
          <a:p>
            <a:r>
              <a:rPr lang="en-US" altLang="ko-KR" dirty="0"/>
              <a:t>Link to </a:t>
            </a:r>
            <a:r>
              <a:rPr lang="en-US" altLang="ko-KR" dirty="0" err="1"/>
              <a:t>Github</a:t>
            </a:r>
            <a:r>
              <a:rPr lang="en-US" altLang="ko-KR" dirty="0"/>
              <a:t> Repository</a:t>
            </a:r>
          </a:p>
          <a:p>
            <a:r>
              <a:rPr lang="en-US" altLang="ko-KR" dirty="0">
                <a:hlinkClick r:id="rId2"/>
              </a:rPr>
              <a:t>https://github.com/alphacentaury-github/NPSS2020</a:t>
            </a:r>
            <a:endParaRPr lang="en-US" altLang="ko-KR" dirty="0"/>
          </a:p>
          <a:p>
            <a:r>
              <a:rPr lang="en-US" altLang="ko-KR" dirty="0" smtClean="0"/>
              <a:t>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452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Lecture 3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9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Applications to Nuclear Physics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Various ML techniques applied to nuclear physics</a:t>
            </a:r>
          </a:p>
          <a:p>
            <a:r>
              <a:rPr lang="en-US" altLang="ko-KR" dirty="0" smtClean="0"/>
              <a:t>In experiments, it can be used to control devices, classify data, triggering/detecting important event and so on… </a:t>
            </a:r>
          </a:p>
          <a:p>
            <a:r>
              <a:rPr lang="en-US" altLang="ko-KR" dirty="0" smtClean="0"/>
              <a:t>Here let us look at several applications in theoretical nuclear physics. </a:t>
            </a:r>
          </a:p>
          <a:p>
            <a:r>
              <a:rPr lang="en-US" altLang="ko-KR" dirty="0" smtClean="0"/>
              <a:t>This is not complete review of current status of application of ML in nuclear physics. Just  some examples.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07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457200"/>
            <a:ext cx="861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Applications of ML to interpolation/extrapolation of </a:t>
            </a:r>
          </a:p>
          <a:p>
            <a:r>
              <a:rPr lang="en-US" altLang="ko-KR" sz="2400" dirty="0" smtClean="0"/>
              <a:t>(From arXiv:2006.05422v1 )</a:t>
            </a:r>
          </a:p>
          <a:p>
            <a:endParaRPr lang="en-US" altLang="ko-KR" sz="2400" dirty="0"/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Nuclear masses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Charge Radii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Excited States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Beta Decay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Alpha Decay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Fission Yields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Nucleon-Nucleon Phase shifts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Neutron-alpha scattering and three-body parameters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Nuclear reaction cross sections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Estimates of truncation errors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Model calibration and reduction</a:t>
            </a:r>
          </a:p>
          <a:p>
            <a:pPr marL="342900" indent="-342900">
              <a:buAutoNum type="arabicParenBoth"/>
            </a:pPr>
            <a:r>
              <a:rPr lang="en-US" altLang="ko-KR" sz="2400" dirty="0" err="1" smtClean="0"/>
              <a:t>Variational</a:t>
            </a:r>
            <a:r>
              <a:rPr lang="en-US" altLang="ko-KR" sz="2400" dirty="0" smtClean="0"/>
              <a:t> calculations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5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Nuclear Mass models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33400"/>
          </a:xfrm>
        </p:spPr>
        <p:txBody>
          <a:bodyPr/>
          <a:lstStyle/>
          <a:p>
            <a:r>
              <a:rPr lang="en-US" altLang="ko-KR" dirty="0" smtClean="0"/>
              <a:t>Statistical model study of nuclear mass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3600"/>
            <a:ext cx="4153260" cy="22480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659" y="2133600"/>
            <a:ext cx="3193090" cy="29673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381695"/>
            <a:ext cx="5064565" cy="23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4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57200"/>
            <a:ext cx="1630821" cy="8458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17" y="1406348"/>
            <a:ext cx="5143946" cy="33149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8" y="4824590"/>
            <a:ext cx="2272233" cy="20334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524000"/>
            <a:ext cx="2971800" cy="47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4679085" cy="23243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76600"/>
            <a:ext cx="4038828" cy="26553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646230"/>
            <a:ext cx="3886200" cy="263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0"/>
            <a:ext cx="2669381" cy="31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2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9600"/>
            <a:ext cx="4892464" cy="23471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276600"/>
            <a:ext cx="4953000" cy="32302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1200" y="1756434"/>
            <a:ext cx="3211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Hybrid Model:</a:t>
            </a:r>
          </a:p>
          <a:p>
            <a:r>
              <a:rPr lang="en-US" altLang="ko-KR" dirty="0" smtClean="0"/>
              <a:t>Train NN with the difference</a:t>
            </a:r>
          </a:p>
          <a:p>
            <a:r>
              <a:rPr lang="en-US" altLang="ko-KR" dirty="0" smtClean="0"/>
              <a:t>Between experiment </a:t>
            </a:r>
          </a:p>
          <a:p>
            <a:r>
              <a:rPr lang="en-US" altLang="ko-KR" dirty="0" smtClean="0"/>
              <a:t>and theoretical model(FRDM)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088" y="3287233"/>
            <a:ext cx="3629247" cy="88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37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is possible to make machine “learn” even when the programmer does not know how to do it exactly. </a:t>
            </a:r>
          </a:p>
          <a:p>
            <a:r>
              <a:rPr lang="en-US" altLang="ko-KR" dirty="0" smtClean="0"/>
              <a:t>It can only learns within given model space. </a:t>
            </a:r>
          </a:p>
          <a:p>
            <a:r>
              <a:rPr lang="en-US" altLang="ko-KR" dirty="0" smtClean="0"/>
              <a:t>Recent popularity of ML mainly from the success of Deep Neural Networks(very large model space).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16" y="4477277"/>
            <a:ext cx="3529923" cy="19764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9400" y="6499855"/>
            <a:ext cx="2300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Figures from Ref.1</a:t>
            </a:r>
            <a:endParaRPr lang="ko-KR" altLang="en-US" sz="1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85800" y="3878284"/>
            <a:ext cx="3228975" cy="2744681"/>
            <a:chOff x="685800" y="2667000"/>
            <a:chExt cx="3228975" cy="2744681"/>
          </a:xfrm>
        </p:grpSpPr>
        <p:pic>
          <p:nvPicPr>
            <p:cNvPr id="1026" name="Picture 2" descr="Automatic Object Detecti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667000"/>
              <a:ext cx="3228975" cy="232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685800" y="5073127"/>
              <a:ext cx="27432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Example of Object Detection within </a:t>
              </a:r>
              <a:r>
                <a:rPr lang="en-US" altLang="ko-KR" sz="800" dirty="0" err="1">
                  <a:solidFill>
                    <a:srgbClr val="555555"/>
                  </a:solidFill>
                  <a:latin typeface="Helvetica Neue"/>
                </a:rPr>
                <a:t>Photogaphs</a:t>
              </a:r>
              <a:r>
                <a:rPr lang="en-US" altLang="ko-KR" sz="800" dirty="0"/>
                <a:t/>
              </a:r>
              <a:br>
                <a:rPr lang="en-US" altLang="ko-KR" sz="800" dirty="0"/>
              </a:br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Taken from the </a:t>
              </a:r>
              <a:r>
                <a:rPr lang="en-US" altLang="ko-KR" sz="800" dirty="0">
                  <a:solidFill>
                    <a:srgbClr val="428BCA"/>
                  </a:solidFill>
                  <a:latin typeface="Helvetica Neue"/>
                  <a:hlinkClick r:id="rId5"/>
                </a:rPr>
                <a:t>Google Blog</a:t>
              </a:r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465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533399"/>
            <a:ext cx="5665525" cy="12650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2959871"/>
            <a:ext cx="2662505" cy="3167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90" y="3437218"/>
            <a:ext cx="2192555" cy="6064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60" y="4115377"/>
            <a:ext cx="1672440" cy="3918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458" y="4115377"/>
            <a:ext cx="1638442" cy="472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454" y="4787499"/>
            <a:ext cx="3480551" cy="5584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454" y="5431397"/>
            <a:ext cx="2386058" cy="5441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6558" y="1995761"/>
            <a:ext cx="4860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 mass residuals with BNN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Possible to estimate theoretical uncertainty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7184" y="1895650"/>
            <a:ext cx="3752596" cy="368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3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85800"/>
            <a:ext cx="2971800" cy="23913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221106"/>
            <a:ext cx="7239000" cy="33857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24400" y="914400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 Error estimation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39000" y="3581400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Applied to NS</a:t>
            </a:r>
          </a:p>
          <a:p>
            <a:r>
              <a:rPr lang="en-US" altLang="ko-KR" dirty="0" smtClean="0"/>
              <a:t>crust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6537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6081287" cy="11049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05" y="1738231"/>
            <a:ext cx="3276884" cy="24157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771901"/>
            <a:ext cx="3307367" cy="27891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63" y="4495800"/>
            <a:ext cx="3460089" cy="21302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4728238"/>
            <a:ext cx="1905000" cy="183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57200"/>
            <a:ext cx="6632972" cy="190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590800"/>
            <a:ext cx="5280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Training of residual two-neutron separation energy</a:t>
            </a:r>
          </a:p>
          <a:p>
            <a:r>
              <a:rPr lang="en-US" altLang="ko-KR" dirty="0" smtClean="0"/>
              <a:t>For BNN (one hidden layer 30 neurons) and GP.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65731"/>
            <a:ext cx="3856054" cy="464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038600"/>
            <a:ext cx="4615914" cy="2093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558" y="6324600"/>
            <a:ext cx="722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data were smoothed with Gaussian folding to get general trends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6923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85800"/>
            <a:ext cx="3124200" cy="58772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21242"/>
            <a:ext cx="7993589" cy="549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0"/>
            <a:ext cx="7513971" cy="9373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28800"/>
            <a:ext cx="6317356" cy="46852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75565" y="2209800"/>
            <a:ext cx="20569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Bayesian</a:t>
            </a:r>
          </a:p>
          <a:p>
            <a:r>
              <a:rPr lang="en-US" altLang="ko-KR" dirty="0" smtClean="0"/>
              <a:t>Gaussian Process</a:t>
            </a:r>
          </a:p>
          <a:p>
            <a:endParaRPr lang="en-US" altLang="ko-KR" dirty="0"/>
          </a:p>
          <a:p>
            <a:r>
              <a:rPr lang="en-US" altLang="ko-KR" dirty="0" smtClean="0"/>
              <a:t>Bayesian Model</a:t>
            </a:r>
          </a:p>
          <a:p>
            <a:r>
              <a:rPr lang="en-US" altLang="ko-KR" dirty="0" smtClean="0"/>
              <a:t>Averaging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816587"/>
            <a:ext cx="6717480" cy="23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9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7239000" cy="8338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68183"/>
            <a:ext cx="3689839" cy="2959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809" y="1917888"/>
            <a:ext cx="1835093" cy="2266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11017"/>
            <a:ext cx="4114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Extrapolation in </a:t>
            </a:r>
            <a:endParaRPr lang="en-US" altLang="ko-KR" sz="1400" dirty="0"/>
          </a:p>
          <a:p>
            <a:r>
              <a:rPr lang="en-US" altLang="ko-KR" sz="1400" dirty="0" smtClean="0"/>
              <a:t>Model space of NCSM calculation</a:t>
            </a:r>
          </a:p>
          <a:p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Nmax</a:t>
            </a:r>
            <a:r>
              <a:rPr lang="en-US" altLang="ko-KR" sz="1400" dirty="0" smtClean="0"/>
              <a:t>, </a:t>
            </a:r>
            <a:endParaRPr lang="en-US" altLang="ko-KR" sz="1400" dirty="0"/>
          </a:p>
          <a:p>
            <a:r>
              <a:rPr lang="en-US" altLang="ko-KR" sz="1400" dirty="0" smtClean="0"/>
              <a:t>Try to explore hyper-parameter space</a:t>
            </a:r>
          </a:p>
          <a:p>
            <a:r>
              <a:rPr lang="en-US" altLang="ko-KR" sz="1400" dirty="0" smtClean="0"/>
              <a:t>To find best 50 models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1917888"/>
            <a:ext cx="3886200" cy="420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2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6332769" cy="13640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133600"/>
            <a:ext cx="2004234" cy="312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590800"/>
            <a:ext cx="6629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Inputs: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Charge and Neutron number of Fission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Mass of fission fragment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Excitation energy of the compound nucleus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Output: Fission Yield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85" y="4207413"/>
            <a:ext cx="3292115" cy="23684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207413"/>
            <a:ext cx="3749315" cy="24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6416596" cy="32159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9553" y="3616412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Gaussian Process</a:t>
            </a:r>
          </a:p>
          <a:p>
            <a:r>
              <a:rPr lang="en-US" altLang="ko-KR" dirty="0" smtClean="0"/>
              <a:t>For truncation error of EFT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11" y="4419600"/>
            <a:ext cx="2827265" cy="3810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69" y="4862669"/>
            <a:ext cx="2994920" cy="304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2619839"/>
            <a:ext cx="4495800" cy="16099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11" y="5343755"/>
            <a:ext cx="2164268" cy="5944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9553" y="617220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“c” are not LECs in theory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4313882"/>
            <a:ext cx="1981200" cy="204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2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33400"/>
            <a:ext cx="6629400" cy="1259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200" y="1905000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arXiv:1911.13092v1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90800"/>
            <a:ext cx="3240973" cy="190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355" y="5615245"/>
            <a:ext cx="2954396" cy="9027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823" y="1892866"/>
            <a:ext cx="3901778" cy="24462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5245913"/>
            <a:ext cx="179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Variational</a:t>
            </a:r>
            <a:r>
              <a:rPr lang="en-US" altLang="ko-KR" dirty="0" smtClean="0"/>
              <a:t> ANN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4339098"/>
            <a:ext cx="3300622" cy="229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4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Network and Deep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Artifical</a:t>
            </a:r>
            <a:r>
              <a:rPr lang="en-US" altLang="ko-KR" dirty="0" smtClean="0"/>
              <a:t> Neural Network(ANN)</a:t>
            </a:r>
          </a:p>
          <a:p>
            <a:pPr lvl="1"/>
            <a:r>
              <a:rPr lang="en-US" altLang="ko-KR" dirty="0" smtClean="0"/>
              <a:t>One of the ML methods inspired from the neuron of brain.</a:t>
            </a:r>
          </a:p>
          <a:p>
            <a:r>
              <a:rPr lang="en-US" altLang="ko-KR" dirty="0" smtClean="0"/>
              <a:t>Deep Neural Network(DNN) </a:t>
            </a:r>
          </a:p>
          <a:p>
            <a:pPr lvl="1"/>
            <a:r>
              <a:rPr lang="en-US" altLang="ko-KR" dirty="0" smtClean="0"/>
              <a:t>Many hidden layers of neurons</a:t>
            </a:r>
            <a:endParaRPr lang="ko-KR" altLang="en-US" dirty="0"/>
          </a:p>
        </p:txBody>
      </p:sp>
      <p:pic>
        <p:nvPicPr>
          <p:cNvPr id="2050" name="Picture 2" descr="Deep learning and neural networ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07835"/>
            <a:ext cx="2265906" cy="154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.theconversation.com/files/165475/original/image-20170417-25898-1bmbnmn.pn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96" y="5390598"/>
            <a:ext cx="22574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94011" y="6592742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Images from Wikipedia</a:t>
            </a:r>
            <a:endParaRPr lang="ko-KR" altLang="en-US" sz="1100" dirty="0"/>
          </a:p>
        </p:txBody>
      </p:sp>
      <p:pic>
        <p:nvPicPr>
          <p:cNvPr id="2054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86" y="5409444"/>
            <a:ext cx="22574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3610766"/>
            <a:ext cx="2209800" cy="168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09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0"/>
            <a:ext cx="7384420" cy="1059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2286000"/>
            <a:ext cx="80842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 NN to learn EDF results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Fast emulator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model </a:t>
            </a:r>
            <a:r>
              <a:rPr lang="en-US" altLang="ko-KR" dirty="0" smtClean="0"/>
              <a:t> HFB calculation with five-dimensional collective Hamiltonian approach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Train 5DCH parameters with Committee of NN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Data Selection scheme to make HFB calculation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228056"/>
            <a:ext cx="3352800" cy="2436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202" y="4228056"/>
            <a:ext cx="2781482" cy="215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0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533400"/>
            <a:ext cx="5382087" cy="1143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7932" y="2025134"/>
            <a:ext cx="64812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arXiv:2003.10770v1</a:t>
            </a:r>
          </a:p>
          <a:p>
            <a:endParaRPr lang="en-US" altLang="ko-KR" dirty="0"/>
          </a:p>
          <a:p>
            <a:r>
              <a:rPr lang="en-US" altLang="ko-KR" dirty="0" smtClean="0"/>
              <a:t>Train NN to classify pole of amplitude</a:t>
            </a:r>
          </a:p>
          <a:p>
            <a:r>
              <a:rPr lang="en-US" altLang="ko-KR" dirty="0" smtClean="0"/>
              <a:t>: training data constructed from pre-defined S-matrix structure</a:t>
            </a:r>
          </a:p>
          <a:p>
            <a:r>
              <a:rPr lang="en-US" altLang="ko-KR" dirty="0" smtClean="0"/>
              <a:t>And tested with realistic NN potential scattering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35493"/>
            <a:ext cx="4305673" cy="15622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37" y="5465558"/>
            <a:ext cx="3543607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6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Backup Materials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172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Examples of Machine Learning(actually deep learning)</a:t>
            </a:r>
          </a:p>
          <a:p>
            <a:pPr lvl="1"/>
            <a:r>
              <a:rPr lang="en-US" altLang="ko-KR" sz="1800" dirty="0" smtClean="0"/>
              <a:t>Image Recognition</a:t>
            </a:r>
          </a:p>
          <a:p>
            <a:pPr lvl="1"/>
            <a:r>
              <a:rPr lang="en-US" altLang="ko-KR" sz="1800" dirty="0" smtClean="0"/>
              <a:t>Colorize image </a:t>
            </a:r>
          </a:p>
          <a:p>
            <a:pPr lvl="1"/>
            <a:r>
              <a:rPr lang="en-US" altLang="ko-KR" sz="1800" dirty="0" smtClean="0"/>
              <a:t>Automatic translation </a:t>
            </a:r>
          </a:p>
          <a:p>
            <a:pPr lvl="1"/>
            <a:r>
              <a:rPr lang="en-US" altLang="ko-KR" sz="1800" dirty="0" smtClean="0"/>
              <a:t>Automatic hand writing/image generation</a:t>
            </a:r>
          </a:p>
          <a:p>
            <a:pPr lvl="1"/>
            <a:r>
              <a:rPr lang="en-US" altLang="ko-KR" sz="1800" dirty="0" smtClean="0"/>
              <a:t>Automatic text generation </a:t>
            </a:r>
          </a:p>
          <a:p>
            <a:pPr lvl="1"/>
            <a:r>
              <a:rPr lang="en-US" altLang="ko-KR" sz="1800" dirty="0" smtClean="0"/>
              <a:t>Game Playing </a:t>
            </a:r>
          </a:p>
          <a:p>
            <a:pPr lvl="1"/>
            <a:r>
              <a:rPr lang="en-US" altLang="ko-KR" sz="1800" dirty="0" smtClean="0"/>
              <a:t>And so on…</a:t>
            </a:r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1066800" y="6468208"/>
            <a:ext cx="807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2"/>
              </a:rPr>
              <a:t>https://machinelearningmastery.com/inspirational-applications-deep-learning/</a:t>
            </a:r>
            <a:endParaRPr lang="ko-KR" altLang="en-US" sz="1400" dirty="0"/>
          </a:p>
        </p:txBody>
      </p:sp>
      <p:pic>
        <p:nvPicPr>
          <p:cNvPr id="3074" name="Picture 2" descr="Example of Object Classif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67200"/>
            <a:ext cx="5095875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lorization of Black and White Photograph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4240658"/>
            <a:ext cx="2968625" cy="205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stant Visual Transl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137" y="4438648"/>
            <a:ext cx="6257925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ample of Automatic Handwriting Gener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733" y="4220308"/>
            <a:ext cx="451766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582106" y="4362448"/>
            <a:ext cx="4837526" cy="1631584"/>
            <a:chOff x="2111733" y="-31384"/>
            <a:chExt cx="4837526" cy="1631584"/>
          </a:xfrm>
        </p:grpSpPr>
        <p:pic>
          <p:nvPicPr>
            <p:cNvPr id="3086" name="Picture 14" descr="알파고, 바둑 이어 ‘스타크래프트2’도 평정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080" y="-14287"/>
              <a:ext cx="2583179" cy="1614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알파고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733" y="-31384"/>
              <a:ext cx="2254347" cy="1631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873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 of ML for nuclear physics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A.I. for Nuclear Physics arXiv:2006.05422v1 and more </a:t>
            </a:r>
          </a:p>
          <a:p>
            <a:r>
              <a:rPr lang="en-US" altLang="ko-KR" dirty="0" smtClean="0"/>
              <a:t>Later in lecture, we will look into more details of several works. </a:t>
            </a:r>
          </a:p>
          <a:p>
            <a:pPr lvl="1"/>
            <a:r>
              <a:rPr lang="en-US" altLang="ko-KR" dirty="0" smtClean="0"/>
              <a:t>Lattice QCD : reducing sign problem, cheaper/faster generation of new configuration, propagator inversion, extraction of physical observables ….</a:t>
            </a:r>
          </a:p>
          <a:p>
            <a:pPr lvl="1"/>
            <a:r>
              <a:rPr lang="en-US" altLang="ko-KR" dirty="0" smtClean="0"/>
              <a:t>modelling nuclear masses and other observables, fast emulation for big simulations, identifying crucial experimental data for better constraining theory, uncertainty quantification of theoretical results… </a:t>
            </a:r>
          </a:p>
          <a:p>
            <a:pPr lvl="1"/>
            <a:r>
              <a:rPr lang="en-US" altLang="ko-KR" dirty="0" smtClean="0"/>
              <a:t>Accelerator and material design optimization, Dynamic optimization of real time operation controls, data classification and regression, triggering 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32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11571</TotalTime>
  <Words>2834</Words>
  <Application>Microsoft Office PowerPoint</Application>
  <PresentationFormat>화면 슬라이드 쇼(4:3)</PresentationFormat>
  <Paragraphs>501</Paragraphs>
  <Slides>72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9" baseType="lpstr">
      <vt:lpstr>Helvetica Neue</vt:lpstr>
      <vt:lpstr>돋움</vt:lpstr>
      <vt:lpstr>맑은 고딕</vt:lpstr>
      <vt:lpstr>Arial</vt:lpstr>
      <vt:lpstr>Cambria Math</vt:lpstr>
      <vt:lpstr>Wingdings</vt:lpstr>
      <vt:lpstr>Clarity</vt:lpstr>
      <vt:lpstr>Machine learning for nuclear physics</vt:lpstr>
      <vt:lpstr>Disclaimer</vt:lpstr>
      <vt:lpstr>Too many good resources</vt:lpstr>
      <vt:lpstr>Outline</vt:lpstr>
      <vt:lpstr>Machine Learning </vt:lpstr>
      <vt:lpstr>Machine Learning </vt:lpstr>
      <vt:lpstr>Neural Network and Deep Learning</vt:lpstr>
      <vt:lpstr>Machine Learning</vt:lpstr>
      <vt:lpstr>Application of ML for nuclear physics </vt:lpstr>
      <vt:lpstr>Three large classes of Machine Learning</vt:lpstr>
      <vt:lpstr>Three large classes of Machine learning</vt:lpstr>
      <vt:lpstr>Three large classes of Machine learning</vt:lpstr>
      <vt:lpstr>Three large classes of Machine learning</vt:lpstr>
      <vt:lpstr>Perceptron/Neuron </vt:lpstr>
      <vt:lpstr>Perceptron/Neuron </vt:lpstr>
      <vt:lpstr>NN as a Universal Approximator </vt:lpstr>
      <vt:lpstr>NN as a Universal Approximator </vt:lpstr>
      <vt:lpstr>How to train NN (supervised learning) </vt:lpstr>
      <vt:lpstr>Gradient Descent</vt:lpstr>
      <vt:lpstr>Gradient Descent</vt:lpstr>
      <vt:lpstr>Optimizers</vt:lpstr>
      <vt:lpstr>Optimizers</vt:lpstr>
      <vt:lpstr>Backpropagation</vt:lpstr>
      <vt:lpstr>Backpropagation</vt:lpstr>
      <vt:lpstr>Backpropagation</vt:lpstr>
      <vt:lpstr>Overfitting</vt:lpstr>
      <vt:lpstr>Data preparation</vt:lpstr>
      <vt:lpstr>PowerPoint 프레젠테이션</vt:lpstr>
      <vt:lpstr>Preventing overfitting</vt:lpstr>
      <vt:lpstr>Preventing overfitting</vt:lpstr>
      <vt:lpstr>Exercise 1</vt:lpstr>
      <vt:lpstr>Requirements</vt:lpstr>
      <vt:lpstr>Lecture 2</vt:lpstr>
      <vt:lpstr>Convolutional Neural Network (CNN)</vt:lpstr>
      <vt:lpstr>Convolutional Neural Network (CNN)</vt:lpstr>
      <vt:lpstr>Convolutional Neural Network (CNN)</vt:lpstr>
      <vt:lpstr>Bayesian NN </vt:lpstr>
      <vt:lpstr>Bayesian NN </vt:lpstr>
      <vt:lpstr>Bayesian NN </vt:lpstr>
      <vt:lpstr>Bayesian NN </vt:lpstr>
      <vt:lpstr>Support vector Machine</vt:lpstr>
      <vt:lpstr>Support vector Machine</vt:lpstr>
      <vt:lpstr>Gaussian Process</vt:lpstr>
      <vt:lpstr>Gaussian Process</vt:lpstr>
      <vt:lpstr>Gaussian Process</vt:lpstr>
      <vt:lpstr>Gaussian Process</vt:lpstr>
      <vt:lpstr>Gaussian Process</vt:lpstr>
      <vt:lpstr>Gaussian process</vt:lpstr>
      <vt:lpstr>GANs</vt:lpstr>
      <vt:lpstr>Auto encoder </vt:lpstr>
      <vt:lpstr>Variational Auto encoder (VAE)</vt:lpstr>
      <vt:lpstr>Exercise 2</vt:lpstr>
      <vt:lpstr>Lecture 3</vt:lpstr>
      <vt:lpstr>Applications to Nuclear Physics</vt:lpstr>
      <vt:lpstr>PowerPoint 프레젠테이션</vt:lpstr>
      <vt:lpstr>Nuclear Mass models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Backup Materials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dipole moments  of A=3 nuclei</dc:title>
  <dc:creator>song</dc:creator>
  <cp:lastModifiedBy>Windows User</cp:lastModifiedBy>
  <cp:revision>351</cp:revision>
  <dcterms:created xsi:type="dcterms:W3CDTF">2006-08-16T00:00:00Z</dcterms:created>
  <dcterms:modified xsi:type="dcterms:W3CDTF">2020-06-23T02:52:38Z</dcterms:modified>
</cp:coreProperties>
</file>